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63"/>
  </p:notesMasterIdLst>
  <p:sldIdLst>
    <p:sldId id="256" r:id="rId4"/>
    <p:sldId id="257" r:id="rId5"/>
    <p:sldId id="258" r:id="rId6"/>
    <p:sldId id="259" r:id="rId7"/>
    <p:sldId id="260" r:id="rId8"/>
    <p:sldId id="261" r:id="rId9"/>
    <p:sldId id="262" r:id="rId10"/>
    <p:sldId id="293" r:id="rId11"/>
    <p:sldId id="330" r:id="rId12"/>
    <p:sldId id="264" r:id="rId13"/>
    <p:sldId id="265" r:id="rId14"/>
    <p:sldId id="266" r:id="rId15"/>
    <p:sldId id="267" r:id="rId16"/>
    <p:sldId id="294" r:id="rId17"/>
    <p:sldId id="272" r:id="rId18"/>
    <p:sldId id="275" r:id="rId19"/>
    <p:sldId id="274" r:id="rId20"/>
    <p:sldId id="295" r:id="rId21"/>
    <p:sldId id="276" r:id="rId22"/>
    <p:sldId id="296" r:id="rId23"/>
    <p:sldId id="284" r:id="rId24"/>
    <p:sldId id="283" r:id="rId25"/>
    <p:sldId id="285" r:id="rId26"/>
    <p:sldId id="297" r:id="rId27"/>
    <p:sldId id="298" r:id="rId28"/>
    <p:sldId id="299" r:id="rId29"/>
    <p:sldId id="300" r:id="rId30"/>
    <p:sldId id="304" r:id="rId31"/>
    <p:sldId id="332" r:id="rId32"/>
    <p:sldId id="301" r:id="rId33"/>
    <p:sldId id="302" r:id="rId34"/>
    <p:sldId id="281" r:id="rId35"/>
    <p:sldId id="282" r:id="rId36"/>
    <p:sldId id="280" r:id="rId37"/>
    <p:sldId id="331" r:id="rId38"/>
    <p:sldId id="305" r:id="rId39"/>
    <p:sldId id="307" r:id="rId40"/>
    <p:sldId id="308" r:id="rId41"/>
    <p:sldId id="310" r:id="rId42"/>
    <p:sldId id="311" r:id="rId43"/>
    <p:sldId id="313" r:id="rId44"/>
    <p:sldId id="312" r:id="rId45"/>
    <p:sldId id="314" r:id="rId46"/>
    <p:sldId id="315" r:id="rId47"/>
    <p:sldId id="316" r:id="rId48"/>
    <p:sldId id="317" r:id="rId49"/>
    <p:sldId id="318" r:id="rId50"/>
    <p:sldId id="319" r:id="rId51"/>
    <p:sldId id="320" r:id="rId52"/>
    <p:sldId id="321" r:id="rId53"/>
    <p:sldId id="322" r:id="rId54"/>
    <p:sldId id="323" r:id="rId55"/>
    <p:sldId id="324" r:id="rId56"/>
    <p:sldId id="326" r:id="rId57"/>
    <p:sldId id="327" r:id="rId58"/>
    <p:sldId id="329" r:id="rId59"/>
    <p:sldId id="325" r:id="rId60"/>
    <p:sldId id="333" r:id="rId61"/>
    <p:sldId id="292"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166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20"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21"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22"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23" name="PlaceHolder 5"/>
          <p:cNvSpPr>
            <a:spLocks noGrp="1"/>
          </p:cNvSpPr>
          <p:nvPr>
            <p:ph type="sldNum"/>
          </p:nvPr>
        </p:nvSpPr>
        <p:spPr>
          <a:xfrm>
            <a:off x="4278960" y="10157400"/>
            <a:ext cx="3280680" cy="534240"/>
          </a:xfrm>
          <a:prstGeom prst="rect">
            <a:avLst/>
          </a:prstGeom>
        </p:spPr>
        <p:txBody>
          <a:bodyPr lIns="0" tIns="0" rIns="0" bIns="0" anchor="b"/>
          <a:lstStyle/>
          <a:p>
            <a:pPr algn="r"/>
            <a:fld id="{0623C383-1980-4276-BCC7-D24C5BDCB97B}"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36889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PlaceHolder 1"/>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536" name="TextShape 2"/>
          <p:cNvSpPr txBox="1"/>
          <p:nvPr/>
        </p:nvSpPr>
        <p:spPr>
          <a:xfrm>
            <a:off x="3884760" y="8685360"/>
            <a:ext cx="2971440" cy="456840"/>
          </a:xfrm>
          <a:prstGeom prst="rect">
            <a:avLst/>
          </a:prstGeom>
          <a:noFill/>
          <a:ln>
            <a:noFill/>
          </a:ln>
        </p:spPr>
        <p:txBody>
          <a:bodyPr anchor="b"/>
          <a:lstStyle/>
          <a:p>
            <a:pPr algn="r">
              <a:lnSpc>
                <a:spcPct val="100000"/>
              </a:lnSpc>
            </a:pPr>
            <a:fld id="{7561E0FF-11F0-4D9C-96D2-E781035FA03F}" type="slidenum">
              <a:rPr lang="en-US" sz="1200" b="0" strike="noStrike" spc="-1">
                <a:solidFill>
                  <a:srgbClr val="000000"/>
                </a:solidFill>
                <a:uFill>
                  <a:solidFill>
                    <a:srgbClr val="FFFFFF"/>
                  </a:solidFill>
                </a:uFill>
                <a:latin typeface="+mn-lt"/>
                <a:ea typeface="+mn-ea"/>
              </a:rPr>
              <a:t>1</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5137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376F6203-01D2-43C7-AAD5-322AB6D46342}" type="slidenum">
              <a:t>47</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881360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FC3825C5-98E4-4410-83C7-8A8C48DC2BEF}" type="slidenum">
              <a:t>48</a:t>
            </a:fld>
            <a:endParaRPr lang="en-US"/>
          </a:p>
        </p:txBody>
      </p:sp>
      <p:sp>
        <p:nvSpPr>
          <p:cNvPr id="2" name="Slide Image Placeholder 1"/>
          <p:cNvSpPr>
            <a:spLocks noGrp="1" noRot="1" noChangeAspect="1" noResize="1"/>
          </p:cNvSpPr>
          <p:nvPr>
            <p:ph type="sldImg"/>
          </p:nvPr>
        </p:nvSpPr>
        <p:spPr>
          <a:xfrm>
            <a:off x="1143000" y="694800"/>
            <a:ext cx="4571640" cy="3428639"/>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2190926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F9A0536A-978F-49D2-B25A-B625142CEF5D}" type="slidenum">
              <a:t>49</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3693198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3A5A6168-0BB3-41CC-A278-73F37FD58A34}" type="slidenum">
              <a:t>50</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1222702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0966178A-AF44-4FF1-A308-968A6227124F}" type="slidenum">
              <a:t>51</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222892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A505ABD8-B0B9-43AD-A218-5FEDC24C26F5}" type="slidenum">
              <a:t>52</a:t>
            </a:fld>
            <a:endParaRPr lang="en-US"/>
          </a:p>
        </p:txBody>
      </p:sp>
      <p:sp>
        <p:nvSpPr>
          <p:cNvPr id="2" name="Slide Image Placeholder 1"/>
          <p:cNvSpPr>
            <a:spLocks noGrp="1" noRot="1" noChangeAspect="1" noResize="1"/>
          </p:cNvSpPr>
          <p:nvPr>
            <p:ph type="sldImg"/>
          </p:nvPr>
        </p:nvSpPr>
        <p:spPr>
          <a:xfrm>
            <a:off x="1143000" y="694800"/>
            <a:ext cx="4571640" cy="3428639"/>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586436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7623C17-6EC8-4137-8840-C1A19431BA59}" type="slidenum">
              <a:t>53</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3502109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7623C17-6EC8-4137-8840-C1A19431BA59}" type="slidenum">
              <a:t>54</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2456398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7623C17-6EC8-4137-8840-C1A19431BA59}" type="slidenum">
              <a:t>55</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890696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7623C17-6EC8-4137-8840-C1A19431BA59}" type="slidenum">
              <a:t>56</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403205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920CED5E-F99B-4B04-8BDE-C4524975671A}" type="slidenum">
              <a:t>37</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4288885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BA131B72-7F51-4981-96E8-398E6A7662D3}" type="slidenum">
              <a:t>57</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148631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BA131B72-7F51-4981-96E8-398E6A7662D3}" type="slidenum">
              <a:t>58</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3130756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C7214898-88DD-44EE-937A-7BE79BF1DEDB}" type="slidenum">
              <a:t>38</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725546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BB85173-DD4C-4499-989C-15E91C2A7C8C}" type="slidenum">
              <a:t>40</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247372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4894D641-C9C1-40E4-8F63-B3BF67E53D30}" type="slidenum">
              <a:t>42</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367880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51015641-C52E-4152-9382-153FF932A695}" type="slidenum">
              <a:t>43</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1927714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32108EBE-661E-466B-9474-EE4BB6A29DE8}" type="slidenum">
              <a:t>44</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3456858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E72CBC26-7F8F-48CD-9296-141E678C4584}" type="slidenum">
              <a:t>45</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3040838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A694F8AE-0685-4FB8-89B0-BC5668848BBE}" type="slidenum">
              <a:t>46</a:t>
            </a:fld>
            <a:endParaRPr lang="en-US"/>
          </a:p>
        </p:txBody>
      </p:sp>
      <p:sp>
        <p:nvSpPr>
          <p:cNvPr id="2" name="Slide Image Placeholder 1"/>
          <p:cNvSpPr>
            <a:spLocks noGrp="1" noRot="1" noChangeAspect="1" noResize="1"/>
          </p:cNvSpPr>
          <p:nvPr>
            <p:ph type="sldImg"/>
          </p:nvPr>
        </p:nvSpPr>
        <p:spPr>
          <a:xfrm>
            <a:off x="1144588" y="695325"/>
            <a:ext cx="4568825" cy="3427413"/>
          </a:xfrm>
          <a:prstGeom prst="rect">
            <a:avLst/>
          </a:prstGeo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a:lstStyle/>
          <a:p>
            <a:endParaRPr lang="en-US"/>
          </a:p>
        </p:txBody>
      </p:sp>
    </p:spTree>
    <p:extLst>
      <p:ext uri="{BB962C8B-B14F-4D97-AF65-F5344CB8AC3E}">
        <p14:creationId xmlns:p14="http://schemas.microsoft.com/office/powerpoint/2010/main" val="865143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34" name="PlaceHolder 5"/>
          <p:cNvSpPr>
            <a:spLocks noGrp="1"/>
          </p:cNvSpPr>
          <p:nvPr>
            <p:ph type="body"/>
          </p:nvPr>
        </p:nvSpPr>
        <p:spPr>
          <a:xfrm>
            <a:off x="45720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36" name="PlaceHolder 2"/>
          <p:cNvSpPr>
            <a:spLocks noGrp="1"/>
          </p:cNvSpPr>
          <p:nvPr>
            <p:ph type="body"/>
          </p:nvPr>
        </p:nvSpPr>
        <p:spPr>
          <a:xfrm>
            <a:off x="457200" y="1604520"/>
            <a:ext cx="822924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37" name="PlaceHolder 3"/>
          <p:cNvSpPr>
            <a:spLocks noGrp="1"/>
          </p:cNvSpPr>
          <p:nvPr>
            <p:ph type="body"/>
          </p:nvPr>
        </p:nvSpPr>
        <p:spPr>
          <a:xfrm>
            <a:off x="457200" y="1604520"/>
            <a:ext cx="822924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pic>
        <p:nvPicPr>
          <p:cNvPr id="38" name="Picture 37"/>
          <p:cNvPicPr/>
          <p:nvPr/>
        </p:nvPicPr>
        <p:blipFill>
          <a:blip r:embed="rId2"/>
          <a:stretch/>
        </p:blipFill>
        <p:spPr>
          <a:xfrm>
            <a:off x="2079000" y="1604520"/>
            <a:ext cx="4984920" cy="3977280"/>
          </a:xfrm>
          <a:prstGeom prst="rect">
            <a:avLst/>
          </a:prstGeom>
          <a:ln>
            <a:noFill/>
          </a:ln>
        </p:spPr>
      </p:pic>
      <p:pic>
        <p:nvPicPr>
          <p:cNvPr id="39" name="Picture 38"/>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46"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48" name="PlaceHolder 2"/>
          <p:cNvSpPr>
            <a:spLocks noGrp="1"/>
          </p:cNvSpPr>
          <p:nvPr>
            <p:ph type="body"/>
          </p:nvPr>
        </p:nvSpPr>
        <p:spPr>
          <a:xfrm>
            <a:off x="457200" y="1604520"/>
            <a:ext cx="822924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50" name="PlaceHolder 2"/>
          <p:cNvSpPr>
            <a:spLocks noGrp="1"/>
          </p:cNvSpPr>
          <p:nvPr>
            <p:ph type="body"/>
          </p:nvPr>
        </p:nvSpPr>
        <p:spPr>
          <a:xfrm>
            <a:off x="45720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25560" y="-46080"/>
            <a:ext cx="911808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55" name="PlaceHolder 2"/>
          <p:cNvSpPr>
            <a:spLocks noGrp="1"/>
          </p:cNvSpPr>
          <p:nvPr>
            <p:ph type="body"/>
          </p:nvPr>
        </p:nvSpPr>
        <p:spPr>
          <a:xfrm>
            <a:off x="45720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56" name="PlaceHolder 3"/>
          <p:cNvSpPr>
            <a:spLocks noGrp="1"/>
          </p:cNvSpPr>
          <p:nvPr>
            <p:ph type="body"/>
          </p:nvPr>
        </p:nvSpPr>
        <p:spPr>
          <a:xfrm>
            <a:off x="45720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57" name="PlaceHolder 4"/>
          <p:cNvSpPr>
            <a:spLocks noGrp="1"/>
          </p:cNvSpPr>
          <p:nvPr>
            <p:ph type="body"/>
          </p:nvPr>
        </p:nvSpPr>
        <p:spPr>
          <a:xfrm>
            <a:off x="467424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59" name="PlaceHolder 2"/>
          <p:cNvSpPr>
            <a:spLocks noGrp="1"/>
          </p:cNvSpPr>
          <p:nvPr>
            <p:ph type="body"/>
          </p:nvPr>
        </p:nvSpPr>
        <p:spPr>
          <a:xfrm>
            <a:off x="45720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60" name="PlaceHolder 3"/>
          <p:cNvSpPr>
            <a:spLocks noGrp="1"/>
          </p:cNvSpPr>
          <p:nvPr>
            <p:ph type="body"/>
          </p:nvPr>
        </p:nvSpPr>
        <p:spPr>
          <a:xfrm>
            <a:off x="467424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61" name="PlaceHolder 4"/>
          <p:cNvSpPr>
            <a:spLocks noGrp="1"/>
          </p:cNvSpPr>
          <p:nvPr>
            <p:ph type="body"/>
          </p:nvPr>
        </p:nvSpPr>
        <p:spPr>
          <a:xfrm>
            <a:off x="467424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63" name="PlaceHolder 2"/>
          <p:cNvSpPr>
            <a:spLocks noGrp="1"/>
          </p:cNvSpPr>
          <p:nvPr>
            <p:ph type="body"/>
          </p:nvPr>
        </p:nvSpPr>
        <p:spPr>
          <a:xfrm>
            <a:off x="45720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65" name="PlaceHolder 4"/>
          <p:cNvSpPr>
            <a:spLocks noGrp="1"/>
          </p:cNvSpPr>
          <p:nvPr>
            <p:ph type="body"/>
          </p:nvPr>
        </p:nvSpPr>
        <p:spPr>
          <a:xfrm>
            <a:off x="457200" y="3682080"/>
            <a:ext cx="822924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67" name="PlaceHolder 2"/>
          <p:cNvSpPr>
            <a:spLocks noGrp="1"/>
          </p:cNvSpPr>
          <p:nvPr>
            <p:ph type="body"/>
          </p:nvPr>
        </p:nvSpPr>
        <p:spPr>
          <a:xfrm>
            <a:off x="457200" y="1604520"/>
            <a:ext cx="822924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68" name="PlaceHolder 3"/>
          <p:cNvSpPr>
            <a:spLocks noGrp="1"/>
          </p:cNvSpPr>
          <p:nvPr>
            <p:ph type="body"/>
          </p:nvPr>
        </p:nvSpPr>
        <p:spPr>
          <a:xfrm>
            <a:off x="457200" y="3682080"/>
            <a:ext cx="822924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70" name="PlaceHolder 2"/>
          <p:cNvSpPr>
            <a:spLocks noGrp="1"/>
          </p:cNvSpPr>
          <p:nvPr>
            <p:ph type="body"/>
          </p:nvPr>
        </p:nvSpPr>
        <p:spPr>
          <a:xfrm>
            <a:off x="45720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73" name="PlaceHolder 5"/>
          <p:cNvSpPr>
            <a:spLocks noGrp="1"/>
          </p:cNvSpPr>
          <p:nvPr>
            <p:ph type="body"/>
          </p:nvPr>
        </p:nvSpPr>
        <p:spPr>
          <a:xfrm>
            <a:off x="45720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75" name="PlaceHolder 2"/>
          <p:cNvSpPr>
            <a:spLocks noGrp="1"/>
          </p:cNvSpPr>
          <p:nvPr>
            <p:ph type="body"/>
          </p:nvPr>
        </p:nvSpPr>
        <p:spPr>
          <a:xfrm>
            <a:off x="457200" y="1604520"/>
            <a:ext cx="822924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76" name="PlaceHolder 3"/>
          <p:cNvSpPr>
            <a:spLocks noGrp="1"/>
          </p:cNvSpPr>
          <p:nvPr>
            <p:ph type="body"/>
          </p:nvPr>
        </p:nvSpPr>
        <p:spPr>
          <a:xfrm>
            <a:off x="457200" y="1604520"/>
            <a:ext cx="822924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pic>
        <p:nvPicPr>
          <p:cNvPr id="77" name="Picture 76"/>
          <p:cNvPicPr/>
          <p:nvPr/>
        </p:nvPicPr>
        <p:blipFill>
          <a:blip r:embed="rId2"/>
          <a:stretch/>
        </p:blipFill>
        <p:spPr>
          <a:xfrm>
            <a:off x="2079000" y="1604520"/>
            <a:ext cx="4984920" cy="3977280"/>
          </a:xfrm>
          <a:prstGeom prst="rect">
            <a:avLst/>
          </a:prstGeom>
          <a:ln>
            <a:noFill/>
          </a:ln>
        </p:spPr>
      </p:pic>
      <p:pic>
        <p:nvPicPr>
          <p:cNvPr id="78" name="Picture 77"/>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86"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88" name="PlaceHolder 2"/>
          <p:cNvSpPr>
            <a:spLocks noGrp="1"/>
          </p:cNvSpPr>
          <p:nvPr>
            <p:ph type="body"/>
          </p:nvPr>
        </p:nvSpPr>
        <p:spPr>
          <a:xfrm>
            <a:off x="457200" y="1604520"/>
            <a:ext cx="822924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90" name="PlaceHolder 2"/>
          <p:cNvSpPr>
            <a:spLocks noGrp="1"/>
          </p:cNvSpPr>
          <p:nvPr>
            <p:ph type="body"/>
          </p:nvPr>
        </p:nvSpPr>
        <p:spPr>
          <a:xfrm>
            <a:off x="45720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91" name="PlaceHolder 3"/>
          <p:cNvSpPr>
            <a:spLocks noGrp="1"/>
          </p:cNvSpPr>
          <p:nvPr>
            <p:ph type="body"/>
          </p:nvPr>
        </p:nvSpPr>
        <p:spPr>
          <a:xfrm>
            <a:off x="467424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25560" y="-46080"/>
            <a:ext cx="911808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95" name="PlaceHolder 2"/>
          <p:cNvSpPr>
            <a:spLocks noGrp="1"/>
          </p:cNvSpPr>
          <p:nvPr>
            <p:ph type="body"/>
          </p:nvPr>
        </p:nvSpPr>
        <p:spPr>
          <a:xfrm>
            <a:off x="45720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96" name="PlaceHolder 3"/>
          <p:cNvSpPr>
            <a:spLocks noGrp="1"/>
          </p:cNvSpPr>
          <p:nvPr>
            <p:ph type="body"/>
          </p:nvPr>
        </p:nvSpPr>
        <p:spPr>
          <a:xfrm>
            <a:off x="45720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97" name="PlaceHolder 4"/>
          <p:cNvSpPr>
            <a:spLocks noGrp="1"/>
          </p:cNvSpPr>
          <p:nvPr>
            <p:ph type="body"/>
          </p:nvPr>
        </p:nvSpPr>
        <p:spPr>
          <a:xfrm>
            <a:off x="467424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99" name="PlaceHolder 2"/>
          <p:cNvSpPr>
            <a:spLocks noGrp="1"/>
          </p:cNvSpPr>
          <p:nvPr>
            <p:ph type="body"/>
          </p:nvPr>
        </p:nvSpPr>
        <p:spPr>
          <a:xfrm>
            <a:off x="45720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00" name="PlaceHolder 3"/>
          <p:cNvSpPr>
            <a:spLocks noGrp="1"/>
          </p:cNvSpPr>
          <p:nvPr>
            <p:ph type="body"/>
          </p:nvPr>
        </p:nvSpPr>
        <p:spPr>
          <a:xfrm>
            <a:off x="467424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01" name="PlaceHolder 4"/>
          <p:cNvSpPr>
            <a:spLocks noGrp="1"/>
          </p:cNvSpPr>
          <p:nvPr>
            <p:ph type="body"/>
          </p:nvPr>
        </p:nvSpPr>
        <p:spPr>
          <a:xfrm>
            <a:off x="467424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05" name="PlaceHolder 4"/>
          <p:cNvSpPr>
            <a:spLocks noGrp="1"/>
          </p:cNvSpPr>
          <p:nvPr>
            <p:ph type="body"/>
          </p:nvPr>
        </p:nvSpPr>
        <p:spPr>
          <a:xfrm>
            <a:off x="457200" y="3682080"/>
            <a:ext cx="822924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107" name="PlaceHolder 2"/>
          <p:cNvSpPr>
            <a:spLocks noGrp="1"/>
          </p:cNvSpPr>
          <p:nvPr>
            <p:ph type="body"/>
          </p:nvPr>
        </p:nvSpPr>
        <p:spPr>
          <a:xfrm>
            <a:off x="457200" y="1604520"/>
            <a:ext cx="822924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08" name="PlaceHolder 3"/>
          <p:cNvSpPr>
            <a:spLocks noGrp="1"/>
          </p:cNvSpPr>
          <p:nvPr>
            <p:ph type="body"/>
          </p:nvPr>
        </p:nvSpPr>
        <p:spPr>
          <a:xfrm>
            <a:off x="457200" y="3682080"/>
            <a:ext cx="822924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110" name="PlaceHolder 2"/>
          <p:cNvSpPr>
            <a:spLocks noGrp="1"/>
          </p:cNvSpPr>
          <p:nvPr>
            <p:ph type="body"/>
          </p:nvPr>
        </p:nvSpPr>
        <p:spPr>
          <a:xfrm>
            <a:off x="45720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11" name="PlaceHolder 3"/>
          <p:cNvSpPr>
            <a:spLocks noGrp="1"/>
          </p:cNvSpPr>
          <p:nvPr>
            <p:ph type="body"/>
          </p:nvPr>
        </p:nvSpPr>
        <p:spPr>
          <a:xfrm>
            <a:off x="467424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12" name="PlaceHolder 4"/>
          <p:cNvSpPr>
            <a:spLocks noGrp="1"/>
          </p:cNvSpPr>
          <p:nvPr>
            <p:ph type="body"/>
          </p:nvPr>
        </p:nvSpPr>
        <p:spPr>
          <a:xfrm>
            <a:off x="467424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13" name="PlaceHolder 5"/>
          <p:cNvSpPr>
            <a:spLocks noGrp="1"/>
          </p:cNvSpPr>
          <p:nvPr>
            <p:ph type="body"/>
          </p:nvPr>
        </p:nvSpPr>
        <p:spPr>
          <a:xfrm>
            <a:off x="45720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16" name="PlaceHolder 3"/>
          <p:cNvSpPr>
            <a:spLocks noGrp="1"/>
          </p:cNvSpPr>
          <p:nvPr>
            <p:ph type="body"/>
          </p:nvPr>
        </p:nvSpPr>
        <p:spPr>
          <a:xfrm>
            <a:off x="457200" y="1604520"/>
            <a:ext cx="822924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pic>
        <p:nvPicPr>
          <p:cNvPr id="117" name="Picture 116"/>
          <p:cNvPicPr/>
          <p:nvPr/>
        </p:nvPicPr>
        <p:blipFill>
          <a:blip r:embed="rId2"/>
          <a:stretch/>
        </p:blipFill>
        <p:spPr>
          <a:xfrm>
            <a:off x="2079000" y="1604520"/>
            <a:ext cx="4984920" cy="3977280"/>
          </a:xfrm>
          <a:prstGeom prst="rect">
            <a:avLst/>
          </a:prstGeom>
          <a:ln>
            <a:noFill/>
          </a:ln>
        </p:spPr>
      </p:pic>
      <p:pic>
        <p:nvPicPr>
          <p:cNvPr id="118" name="Picture 117"/>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25560" y="-46080"/>
            <a:ext cx="911808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7" name="PlaceHolder 3"/>
          <p:cNvSpPr>
            <a:spLocks noGrp="1"/>
          </p:cNvSpPr>
          <p:nvPr>
            <p:ph type="body"/>
          </p:nvPr>
        </p:nvSpPr>
        <p:spPr>
          <a:xfrm>
            <a:off x="45720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18" name="PlaceHolder 4"/>
          <p:cNvSpPr>
            <a:spLocks noGrp="1"/>
          </p:cNvSpPr>
          <p:nvPr>
            <p:ph type="body"/>
          </p:nvPr>
        </p:nvSpPr>
        <p:spPr>
          <a:xfrm>
            <a:off x="467424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5560" y="-46080"/>
            <a:ext cx="9118080" cy="617040"/>
          </a:xfrm>
          <a:prstGeom prst="rect">
            <a:avLst/>
          </a:prstGeom>
        </p:spPr>
        <p:txBody>
          <a:bodyPr lIns="0" tIns="0" rIns="0" bIns="0" anchor="ctr"/>
          <a:lstStyle/>
          <a:p>
            <a:endParaRPr lang="en-US" sz="1800" b="0" strike="noStrike" spc="-1">
              <a:solidFill>
                <a:srgbClr val="292934"/>
              </a:solidFill>
              <a:uFill>
                <a:solidFill>
                  <a:srgbClr val="FFFFFF"/>
                </a:solidFill>
              </a:uFill>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lstStyle/>
          <a:p>
            <a:endParaRPr lang="en-US" sz="2400" b="0" strike="noStrike" spc="-1">
              <a:solidFill>
                <a:srgbClr val="292934"/>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p:cNvSpPr/>
          <p:nvPr/>
        </p:nvSpPr>
        <p:spPr>
          <a:xfrm>
            <a:off x="0" y="220680"/>
            <a:ext cx="9143640" cy="228240"/>
          </a:xfrm>
          <a:prstGeom prst="rect">
            <a:avLst/>
          </a:prstGeom>
          <a:solidFill>
            <a:srgbClr val="FFFFFF"/>
          </a:solidFill>
          <a:ln w="26280">
            <a:noFill/>
          </a:ln>
        </p:spPr>
        <p:style>
          <a:lnRef idx="0">
            <a:scrgbClr r="0" g="0" b="0"/>
          </a:lnRef>
          <a:fillRef idx="0">
            <a:scrgbClr r="0" g="0" b="0"/>
          </a:fillRef>
          <a:effectRef idx="0">
            <a:scrgbClr r="0" g="0" b="0"/>
          </a:effectRef>
          <a:fontRef idx="minor"/>
        </p:style>
      </p:sp>
      <p:pic>
        <p:nvPicPr>
          <p:cNvPr id="7" name="Afbeelding 4"/>
          <p:cNvPicPr/>
          <p:nvPr/>
        </p:nvPicPr>
        <p:blipFill>
          <a:blip r:embed="rId14"/>
          <a:stretch/>
        </p:blipFill>
        <p:spPr>
          <a:xfrm>
            <a:off x="6912000" y="6210000"/>
            <a:ext cx="2206440" cy="559080"/>
          </a:xfrm>
          <a:prstGeom prst="rect">
            <a:avLst/>
          </a:prstGeom>
          <a:ln>
            <a:noFill/>
          </a:ln>
        </p:spPr>
      </p:pic>
      <p:sp>
        <p:nvSpPr>
          <p:cNvPr id="2" name="CustomShape 2"/>
          <p:cNvSpPr/>
          <p:nvPr/>
        </p:nvSpPr>
        <p:spPr>
          <a:xfrm>
            <a:off x="30960" y="6477120"/>
            <a:ext cx="321441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dirty="0" smtClean="0">
                <a:solidFill>
                  <a:srgbClr val="193C6A"/>
                </a:solidFill>
                <a:uFill>
                  <a:solidFill>
                    <a:srgbClr val="FFFFFF"/>
                  </a:solidFill>
                </a:uFill>
                <a:latin typeface="+mn-lt"/>
              </a:rPr>
              <a:t>From Raw Read Data to Differential Gene Expression Analysis - 29 </a:t>
            </a:r>
            <a:r>
              <a:rPr lang="en-US" sz="1200" b="0" strike="noStrike" spc="-1" dirty="0" smtClean="0">
                <a:solidFill>
                  <a:srgbClr val="193C6A"/>
                </a:solidFill>
                <a:uFill>
                  <a:solidFill>
                    <a:srgbClr val="FFFFFF"/>
                  </a:solidFill>
                </a:uFill>
                <a:latin typeface="Arial"/>
              </a:rPr>
              <a:t>September 2020</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
        <p:nvSpPr>
          <p:cNvPr id="3" name="Line 3"/>
          <p:cNvSpPr/>
          <p:nvPr/>
        </p:nvSpPr>
        <p:spPr>
          <a:xfrm>
            <a:off x="685800" y="3398400"/>
            <a:ext cx="7848360" cy="1440"/>
          </a:xfrm>
          <a:prstGeom prst="line">
            <a:avLst/>
          </a:prstGeom>
          <a:ln w="19080">
            <a:solidFill>
              <a:srgbClr val="D2533C"/>
            </a:solidFill>
            <a:round/>
          </a:ln>
        </p:spPr>
        <p:style>
          <a:lnRef idx="0">
            <a:scrgbClr r="0" g="0" b="0"/>
          </a:lnRef>
          <a:fillRef idx="0">
            <a:scrgbClr r="0" g="0" b="0"/>
          </a:fillRef>
          <a:effectRef idx="0">
            <a:scrgbClr r="0" g="0" b="0"/>
          </a:effectRef>
          <a:fontRef idx="minor"/>
        </p:style>
      </p:sp>
      <p:sp>
        <p:nvSpPr>
          <p:cNvPr id="4" name="PlaceHolder 4"/>
          <p:cNvSpPr>
            <a:spLocks noGrp="1"/>
          </p:cNvSpPr>
          <p:nvPr>
            <p:ph type="title"/>
          </p:nvPr>
        </p:nvSpPr>
        <p:spPr>
          <a:xfrm>
            <a:off x="25560" y="-46080"/>
            <a:ext cx="9118080" cy="617040"/>
          </a:xfrm>
          <a:prstGeom prst="rect">
            <a:avLst/>
          </a:prstGeom>
        </p:spPr>
        <p:txBody>
          <a:bodyPr anchor="ctr"/>
          <a:lstStyle/>
          <a:p>
            <a:pPr algn="ctr">
              <a:lnSpc>
                <a:spcPct val="100000"/>
              </a:lnSpc>
            </a:pPr>
            <a:r>
              <a:rPr lang="en-US" sz="4000" b="0" strike="noStrike" spc="-97">
                <a:solidFill>
                  <a:srgbClr val="0082B9"/>
                </a:solidFill>
                <a:uFill>
                  <a:solidFill>
                    <a:srgbClr val="FFFFFF"/>
                  </a:solidFill>
                </a:uFill>
                <a:latin typeface="Arial"/>
              </a:rPr>
              <a:t>Click to edit Master title style</a:t>
            </a:r>
            <a:endParaRPr lang="en-US" sz="1800" b="0" strike="noStrike" spc="-1">
              <a:solidFill>
                <a:srgbClr val="292934"/>
              </a:solidFill>
              <a:uFill>
                <a:solidFill>
                  <a:srgbClr val="FFFFFF"/>
                </a:solidFill>
              </a:uFill>
              <a:latin typeface="Arial"/>
            </a:endParaRPr>
          </a:p>
        </p:txBody>
      </p:sp>
      <p:sp>
        <p:nvSpPr>
          <p:cNvPr id="5"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2400" b="0" strike="noStrike" spc="-1" dirty="0">
                <a:solidFill>
                  <a:srgbClr val="292934"/>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800" b="0" strike="noStrike" spc="-1" dirty="0">
                <a:solidFill>
                  <a:srgbClr val="292934"/>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600" b="0" strike="noStrike" spc="-1" dirty="0">
                <a:solidFill>
                  <a:srgbClr val="292934"/>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400" b="0" strike="noStrike" spc="-1" dirty="0">
                <a:solidFill>
                  <a:srgbClr val="292934"/>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dirty="0">
                <a:solidFill>
                  <a:srgbClr val="292934"/>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dirty="0">
                <a:solidFill>
                  <a:srgbClr val="292934"/>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dirty="0">
                <a:solidFill>
                  <a:srgbClr val="292934"/>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CustomShape 1"/>
          <p:cNvSpPr/>
          <p:nvPr/>
        </p:nvSpPr>
        <p:spPr>
          <a:xfrm>
            <a:off x="0" y="220680"/>
            <a:ext cx="9143640" cy="228240"/>
          </a:xfrm>
          <a:prstGeom prst="rect">
            <a:avLst/>
          </a:prstGeom>
          <a:solidFill>
            <a:srgbClr val="FFFFFF"/>
          </a:solidFill>
          <a:ln w="26280">
            <a:noFill/>
          </a:ln>
        </p:spPr>
        <p:style>
          <a:lnRef idx="0">
            <a:scrgbClr r="0" g="0" b="0"/>
          </a:lnRef>
          <a:fillRef idx="0">
            <a:scrgbClr r="0" g="0" b="0"/>
          </a:fillRef>
          <a:effectRef idx="0">
            <a:scrgbClr r="0" g="0" b="0"/>
          </a:effectRef>
          <a:fontRef idx="minor"/>
        </p:style>
      </p:sp>
      <p:pic>
        <p:nvPicPr>
          <p:cNvPr id="41" name="Afbeelding 4"/>
          <p:cNvPicPr/>
          <p:nvPr/>
        </p:nvPicPr>
        <p:blipFill>
          <a:blip r:embed="rId14"/>
          <a:stretch/>
        </p:blipFill>
        <p:spPr>
          <a:xfrm>
            <a:off x="6912000" y="6210000"/>
            <a:ext cx="2206440" cy="559080"/>
          </a:xfrm>
          <a:prstGeom prst="rect">
            <a:avLst/>
          </a:prstGeom>
          <a:ln>
            <a:noFill/>
          </a:ln>
        </p:spPr>
      </p:pic>
      <p:sp>
        <p:nvSpPr>
          <p:cNvPr id="42" name="CustomShape 2"/>
          <p:cNvSpPr/>
          <p:nvPr/>
        </p:nvSpPr>
        <p:spPr>
          <a:xfrm>
            <a:off x="30960" y="6477120"/>
            <a:ext cx="290160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dirty="0" smtClean="0">
                <a:solidFill>
                  <a:srgbClr val="193C6A"/>
                </a:solidFill>
                <a:uFill>
                  <a:solidFill>
                    <a:srgbClr val="FFFFFF"/>
                  </a:solidFill>
                </a:uFill>
                <a:latin typeface="+mn-lt"/>
              </a:rPr>
              <a:t>From Raw Read Data to Differential Gene Expression Analysis - 29 September 2020</a:t>
            </a:r>
            <a:endParaRPr lang="en-US" sz="1800" b="0" strike="noStrike" spc="-1" dirty="0">
              <a:solidFill>
                <a:srgbClr val="000000"/>
              </a:solidFill>
              <a:uFill>
                <a:solidFill>
                  <a:srgbClr val="FFFFFF"/>
                </a:solidFill>
              </a:uFill>
              <a:latin typeface="Arial"/>
            </a:endParaRPr>
          </a:p>
        </p:txBody>
      </p:sp>
      <p:sp>
        <p:nvSpPr>
          <p:cNvPr id="43" name="PlaceHolder 3"/>
          <p:cNvSpPr>
            <a:spLocks noGrp="1"/>
          </p:cNvSpPr>
          <p:nvPr>
            <p:ph type="title"/>
          </p:nvPr>
        </p:nvSpPr>
        <p:spPr>
          <a:xfrm>
            <a:off x="25560" y="-46080"/>
            <a:ext cx="9118080" cy="617040"/>
          </a:xfrm>
          <a:prstGeom prst="rect">
            <a:avLst/>
          </a:prstGeom>
        </p:spPr>
        <p:txBody>
          <a:bodyPr anchor="ctr"/>
          <a:lstStyle/>
          <a:p>
            <a:pPr algn="ctr">
              <a:lnSpc>
                <a:spcPct val="100000"/>
              </a:lnSpc>
            </a:pPr>
            <a:r>
              <a:rPr lang="en-US" sz="4000" b="0" strike="noStrike" spc="-97">
                <a:solidFill>
                  <a:srgbClr val="0082B9"/>
                </a:solidFill>
                <a:uFill>
                  <a:solidFill>
                    <a:srgbClr val="FFFFFF"/>
                  </a:solidFill>
                </a:uFill>
                <a:latin typeface="Arial"/>
              </a:rPr>
              <a:t>Click to edit Master title style</a:t>
            </a:r>
            <a:endParaRPr lang="en-US" sz="1800" b="0" strike="noStrike" spc="-1">
              <a:solidFill>
                <a:srgbClr val="292934"/>
              </a:solidFill>
              <a:uFill>
                <a:solidFill>
                  <a:srgbClr val="FFFFFF"/>
                </a:solidFill>
              </a:uFill>
              <a:latin typeface="Arial"/>
            </a:endParaRPr>
          </a:p>
        </p:txBody>
      </p:sp>
      <p:sp>
        <p:nvSpPr>
          <p:cNvPr id="44"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2400" b="0" strike="noStrike" spc="-1">
                <a:solidFill>
                  <a:srgbClr val="292934"/>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800" b="0" strike="noStrike" spc="-1">
                <a:solidFill>
                  <a:srgbClr val="292934"/>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600" b="0" strike="noStrike" spc="-1">
                <a:solidFill>
                  <a:srgbClr val="292934"/>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400" b="0" strike="noStrike" spc="-1">
                <a:solidFill>
                  <a:srgbClr val="292934"/>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292934"/>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292934"/>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292934"/>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9" name="Picture 78"/>
          <p:cNvPicPr/>
          <p:nvPr/>
        </p:nvPicPr>
        <p:blipFill>
          <a:blip r:embed="rId14"/>
          <a:stretch/>
        </p:blipFill>
        <p:spPr>
          <a:xfrm>
            <a:off x="0" y="0"/>
            <a:ext cx="9149400" cy="6858000"/>
          </a:xfrm>
          <a:prstGeom prst="rect">
            <a:avLst/>
          </a:prstGeom>
          <a:ln>
            <a:noFill/>
          </a:ln>
        </p:spPr>
      </p:pic>
      <p:sp>
        <p:nvSpPr>
          <p:cNvPr id="80" name="PlaceHolder 1"/>
          <p:cNvSpPr>
            <a:spLocks noGrp="1"/>
          </p:cNvSpPr>
          <p:nvPr>
            <p:ph type="title"/>
          </p:nvPr>
        </p:nvSpPr>
        <p:spPr>
          <a:xfrm>
            <a:off x="1469520" y="261000"/>
            <a:ext cx="7347960" cy="1132200"/>
          </a:xfrm>
          <a:prstGeom prst="rect">
            <a:avLst/>
          </a:prstGeom>
        </p:spPr>
        <p:txBody>
          <a:bodyPr lIns="0" tIns="0" rIns="0" bIns="0" anchor="ctr"/>
          <a:lstStyle/>
          <a:p>
            <a:pPr algn="ctr"/>
            <a:r>
              <a:rPr lang="en-US" sz="3409" b="0" strike="noStrike" spc="-1">
                <a:solidFill>
                  <a:srgbClr val="050505"/>
                </a:solidFill>
                <a:uFill>
                  <a:solidFill>
                    <a:srgbClr val="FFFFFF"/>
                  </a:solidFill>
                </a:uFill>
                <a:latin typeface="Times New Roman"/>
              </a:rPr>
              <a:t>Click to edit the title text format</a:t>
            </a:r>
          </a:p>
        </p:txBody>
      </p:sp>
      <p:sp>
        <p:nvSpPr>
          <p:cNvPr id="81" name="PlaceHolder 2"/>
          <p:cNvSpPr>
            <a:spLocks noGrp="1"/>
          </p:cNvSpPr>
          <p:nvPr>
            <p:ph type="body"/>
          </p:nvPr>
        </p:nvSpPr>
        <p:spPr>
          <a:xfrm>
            <a:off x="1469520" y="1654200"/>
            <a:ext cx="7347960" cy="3976920"/>
          </a:xfrm>
          <a:prstGeom prst="rect">
            <a:avLst/>
          </a:prstGeom>
        </p:spPr>
        <p:txBody>
          <a:bodyPr lIns="0" tIns="0" rIns="0" bIns="0"/>
          <a:lstStyle/>
          <a:p>
            <a:pPr marL="432000" indent="-324000">
              <a:buClr>
                <a:srgbClr val="050505"/>
              </a:buClr>
              <a:buSzPct val="25000"/>
              <a:buFont typeface="Wingdings" charset="2"/>
              <a:buChar char=""/>
            </a:pPr>
            <a:r>
              <a:rPr lang="en-US" sz="2910" b="0" strike="noStrike" spc="-1">
                <a:solidFill>
                  <a:srgbClr val="050505"/>
                </a:solidFill>
                <a:uFill>
                  <a:solidFill>
                    <a:srgbClr val="FFFFFF"/>
                  </a:solidFill>
                </a:uFill>
                <a:latin typeface="Arial"/>
              </a:rPr>
              <a:t>Click to edit the outline text format</a:t>
            </a:r>
          </a:p>
          <a:p>
            <a:pPr marL="864000" lvl="1" indent="-324000">
              <a:buClr>
                <a:srgbClr val="050505"/>
              </a:buClr>
              <a:buSzPct val="25000"/>
              <a:buFont typeface="Symbol" charset="2"/>
              <a:buChar char=""/>
            </a:pPr>
            <a:r>
              <a:rPr lang="en-US" sz="2530" b="0" strike="noStrike" spc="-1">
                <a:solidFill>
                  <a:srgbClr val="050505"/>
                </a:solidFill>
                <a:uFill>
                  <a:solidFill>
                    <a:srgbClr val="FFFFFF"/>
                  </a:solidFill>
                </a:uFill>
                <a:latin typeface="Arial"/>
              </a:rPr>
              <a:t>Second Outline Level</a:t>
            </a:r>
          </a:p>
          <a:p>
            <a:pPr marL="1296000" lvl="2" indent="-288000">
              <a:buClr>
                <a:srgbClr val="050505"/>
              </a:buClr>
              <a:buSzPct val="25000"/>
              <a:buFont typeface="Wingdings" charset="2"/>
              <a:buChar char=""/>
            </a:pPr>
            <a:r>
              <a:rPr lang="en-US" sz="2190" b="0" strike="noStrike" spc="-1">
                <a:solidFill>
                  <a:srgbClr val="050505"/>
                </a:solidFill>
                <a:uFill>
                  <a:solidFill>
                    <a:srgbClr val="FFFFFF"/>
                  </a:solidFill>
                </a:uFill>
                <a:latin typeface="Arial"/>
              </a:rPr>
              <a:t>Third Outline Level</a:t>
            </a:r>
          </a:p>
          <a:p>
            <a:pPr marL="1728000" lvl="3" indent="-216000">
              <a:buClr>
                <a:srgbClr val="050505"/>
              </a:buClr>
              <a:buSzPct val="25000"/>
              <a:buFont typeface="Symbol" charset="2"/>
              <a:buChar char=""/>
            </a:pPr>
            <a:r>
              <a:rPr lang="en-US" sz="1810" b="0" strike="noStrike" spc="-1">
                <a:solidFill>
                  <a:srgbClr val="050505"/>
                </a:solidFill>
                <a:uFill>
                  <a:solidFill>
                    <a:srgbClr val="FFFFFF"/>
                  </a:solidFill>
                </a:uFill>
                <a:latin typeface="Arial"/>
              </a:rPr>
              <a:t>Fourth Outline Level</a:t>
            </a:r>
          </a:p>
          <a:p>
            <a:pPr marL="2160000" lvl="4" indent="-216000">
              <a:buClr>
                <a:srgbClr val="050505"/>
              </a:buClr>
              <a:buSzPct val="25000"/>
              <a:buFont typeface="Wingdings" charset="2"/>
              <a:buChar char=""/>
            </a:pPr>
            <a:r>
              <a:rPr lang="en-US" sz="1810" b="0" strike="noStrike" spc="-1">
                <a:solidFill>
                  <a:srgbClr val="050505"/>
                </a:solidFill>
                <a:uFill>
                  <a:solidFill>
                    <a:srgbClr val="FFFFFF"/>
                  </a:solidFill>
                </a:uFill>
                <a:latin typeface="Arial"/>
              </a:rPr>
              <a:t>Fifth Outline Level</a:t>
            </a:r>
          </a:p>
          <a:p>
            <a:pPr marL="2592000" lvl="5" indent="-216000">
              <a:buClr>
                <a:srgbClr val="050505"/>
              </a:buClr>
              <a:buSzPct val="25000"/>
              <a:buFont typeface="Wingdings" charset="2"/>
              <a:buChar char=""/>
            </a:pPr>
            <a:r>
              <a:rPr lang="en-US" sz="1810" b="0" strike="noStrike" spc="-1">
                <a:solidFill>
                  <a:srgbClr val="050505"/>
                </a:solidFill>
                <a:uFill>
                  <a:solidFill>
                    <a:srgbClr val="FFFFFF"/>
                  </a:solidFill>
                </a:uFill>
                <a:latin typeface="Arial"/>
              </a:rPr>
              <a:t>Sixth Outline Level</a:t>
            </a:r>
          </a:p>
          <a:p>
            <a:pPr marL="3024000" lvl="6" indent="-216000">
              <a:buClr>
                <a:srgbClr val="050505"/>
              </a:buClr>
              <a:buSzPct val="25000"/>
              <a:buFont typeface="Wingdings" charset="2"/>
              <a:buChar char=""/>
            </a:pPr>
            <a:r>
              <a:rPr lang="en-US" sz="1810" b="0" strike="noStrike" spc="-1">
                <a:solidFill>
                  <a:srgbClr val="050505"/>
                </a:solidFill>
                <a:uFill>
                  <a:solidFill>
                    <a:srgbClr val="FFFFFF"/>
                  </a:solidFill>
                </a:uFill>
                <a:latin typeface="Arial"/>
              </a:rPr>
              <a:t>Seventh Outline Level</a:t>
            </a:r>
          </a:p>
        </p:txBody>
      </p:sp>
      <p:sp>
        <p:nvSpPr>
          <p:cNvPr id="82" name="PlaceHolder 3"/>
          <p:cNvSpPr>
            <a:spLocks noGrp="1"/>
          </p:cNvSpPr>
          <p:nvPr>
            <p:ph type="dt"/>
          </p:nvPr>
        </p:nvSpPr>
        <p:spPr>
          <a:xfrm>
            <a:off x="1436760" y="6246720"/>
            <a:ext cx="2130120" cy="472320"/>
          </a:xfrm>
          <a:prstGeom prst="rect">
            <a:avLst/>
          </a:prstGeom>
        </p:spPr>
        <p:txBody>
          <a:bodyPr lIns="0" tIns="0" rIns="0" bIns="0"/>
          <a:lstStyle/>
          <a:p>
            <a:r>
              <a:rPr lang="en-US" sz="1400" b="0" strike="noStrike" spc="-1">
                <a:solidFill>
                  <a:srgbClr val="000000"/>
                </a:solidFill>
                <a:uFill>
                  <a:solidFill>
                    <a:srgbClr val="FFFFFF"/>
                  </a:solidFill>
                </a:uFill>
                <a:latin typeface="Arial"/>
              </a:rPr>
              <a:t>&lt;date/time&gt;</a:t>
            </a:r>
            <a:endParaRPr lang="en-US" sz="1400" b="0" strike="noStrike" spc="-1">
              <a:solidFill>
                <a:srgbClr val="000000"/>
              </a:solidFill>
              <a:uFill>
                <a:solidFill>
                  <a:srgbClr val="FFFFFF"/>
                </a:solidFill>
              </a:uFill>
              <a:latin typeface="Times New Roman"/>
            </a:endParaRPr>
          </a:p>
        </p:txBody>
      </p:sp>
      <p:sp>
        <p:nvSpPr>
          <p:cNvPr id="83" name="PlaceHolder 4"/>
          <p:cNvSpPr>
            <a:spLocks noGrp="1"/>
          </p:cNvSpPr>
          <p:nvPr>
            <p:ph type="ftr"/>
          </p:nvPr>
        </p:nvSpPr>
        <p:spPr>
          <a:xfrm>
            <a:off x="3616560" y="6246720"/>
            <a:ext cx="2898360" cy="472320"/>
          </a:xfrm>
          <a:prstGeom prst="rect">
            <a:avLst/>
          </a:prstGeom>
        </p:spPr>
        <p:txBody>
          <a:bodyPr lIns="0" tIns="0" rIns="0" bIns="0"/>
          <a:lstStyle/>
          <a:p>
            <a:pPr algn="r"/>
            <a:r>
              <a:rPr lang="en-US" sz="1400" b="0" strike="noStrike" spc="-1">
                <a:solidFill>
                  <a:srgbClr val="000000"/>
                </a:solidFill>
                <a:uFill>
                  <a:solidFill>
                    <a:srgbClr val="FFFFFF"/>
                  </a:solidFill>
                </a:uFill>
                <a:latin typeface="Arial"/>
              </a:rPr>
              <a:t>&lt;footer&gt;</a:t>
            </a:r>
            <a:endParaRPr lang="en-US" sz="1400" b="0" strike="noStrike" spc="-1">
              <a:solidFill>
                <a:srgbClr val="000000"/>
              </a:solidFill>
              <a:uFill>
                <a:solidFill>
                  <a:srgbClr val="FFFFFF"/>
                </a:solidFill>
              </a:uFill>
              <a:latin typeface="Times New Roman"/>
            </a:endParaRPr>
          </a:p>
        </p:txBody>
      </p:sp>
      <p:sp>
        <p:nvSpPr>
          <p:cNvPr id="84" name="PlaceHolder 5"/>
          <p:cNvSpPr>
            <a:spLocks noGrp="1"/>
          </p:cNvSpPr>
          <p:nvPr>
            <p:ph type="sldNum"/>
          </p:nvPr>
        </p:nvSpPr>
        <p:spPr>
          <a:xfrm>
            <a:off x="6555600" y="6246720"/>
            <a:ext cx="2130120" cy="472320"/>
          </a:xfrm>
          <a:prstGeom prst="rect">
            <a:avLst/>
          </a:prstGeom>
        </p:spPr>
        <p:txBody>
          <a:bodyPr lIns="0" tIns="0" rIns="0" bIns="0"/>
          <a:lstStyle/>
          <a:p>
            <a:pPr algn="r"/>
            <a:fld id="{6A8CC50B-B7CD-4C7F-B56C-573F41E2091B}" type="slidenum">
              <a:rPr lang="en-US" sz="1400" b="0" strike="noStrike" spc="-1">
                <a:solidFill>
                  <a:srgbClr val="000000"/>
                </a:solidFill>
                <a:uFill>
                  <a:solidFill>
                    <a:srgbClr val="FFFFFF"/>
                  </a:solidFill>
                </a:uFill>
                <a:latin typeface="Arial"/>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jpeg"/><Relationship Id="rId1" Type="http://schemas.openxmlformats.org/officeDocument/2006/relationships/slideLayout" Target="../slideLayouts/slideLayout13.xml"/><Relationship Id="rId4" Type="http://schemas.openxmlformats.org/officeDocument/2006/relationships/hyperlink" Target="https://www.thermofisher.com/blog/behindthebench/when-do-i-use-sanger-sequencing-vs-ngs-seq-it-out-7/"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jpe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27.jpe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685800" y="1371600"/>
            <a:ext cx="7865280" cy="1926720"/>
          </a:xfrm>
          <a:prstGeom prst="rect">
            <a:avLst/>
          </a:prstGeom>
          <a:noFill/>
          <a:ln>
            <a:noFill/>
          </a:ln>
        </p:spPr>
        <p:txBody>
          <a:bodyPr anchor="ctr"/>
          <a:lstStyle/>
          <a:p>
            <a:pPr algn="ctr">
              <a:lnSpc>
                <a:spcPct val="100000"/>
              </a:lnSpc>
            </a:pPr>
            <a:r>
              <a:rPr lang="en-US" sz="3200" spc="-97" dirty="0">
                <a:solidFill>
                  <a:srgbClr val="0082B9"/>
                </a:solidFill>
                <a:uFill>
                  <a:solidFill>
                    <a:srgbClr val="FFFFFF"/>
                  </a:solidFill>
                </a:uFill>
              </a:rPr>
              <a:t>From Raw Read Data to Differential Gene Expression </a:t>
            </a:r>
            <a:r>
              <a:rPr lang="en-US" sz="3200" spc="-97" dirty="0" smtClean="0">
                <a:solidFill>
                  <a:srgbClr val="0082B9"/>
                </a:solidFill>
                <a:uFill>
                  <a:solidFill>
                    <a:srgbClr val="FFFFFF"/>
                  </a:solidFill>
                </a:uFill>
              </a:rPr>
              <a:t>Analysis</a:t>
            </a:r>
            <a:endParaRPr lang="en-US" sz="1800" b="0" strike="noStrike" spc="-1" dirty="0">
              <a:solidFill>
                <a:srgbClr val="292934"/>
              </a:solidFill>
              <a:uFill>
                <a:solidFill>
                  <a:srgbClr val="FFFFFF"/>
                </a:solidFill>
              </a:uFill>
              <a:latin typeface="Arial"/>
            </a:endParaRPr>
          </a:p>
        </p:txBody>
      </p:sp>
      <p:sp>
        <p:nvSpPr>
          <p:cNvPr id="125" name="TextShape 2"/>
          <p:cNvSpPr txBox="1"/>
          <p:nvPr/>
        </p:nvSpPr>
        <p:spPr>
          <a:xfrm>
            <a:off x="685800" y="3505320"/>
            <a:ext cx="7865280" cy="1752120"/>
          </a:xfrm>
          <a:prstGeom prst="rect">
            <a:avLst/>
          </a:prstGeom>
          <a:noFill/>
          <a:ln>
            <a:noFill/>
          </a:ln>
        </p:spPr>
        <p:txBody>
          <a:bodyPr/>
          <a:lstStyle/>
          <a:p>
            <a:pPr algn="ctr">
              <a:lnSpc>
                <a:spcPct val="100000"/>
              </a:lnSpc>
            </a:pPr>
            <a:r>
              <a:rPr lang="en-US" sz="2000" spc="-1" dirty="0">
                <a:solidFill>
                  <a:srgbClr val="193C6A"/>
                </a:solidFill>
                <a:uFill>
                  <a:solidFill>
                    <a:srgbClr val="FFFFFF"/>
                  </a:solidFill>
                </a:uFill>
              </a:rPr>
              <a:t>RNA-</a:t>
            </a:r>
            <a:r>
              <a:rPr lang="en-US" sz="2000" spc="-1" dirty="0" err="1">
                <a:solidFill>
                  <a:srgbClr val="193C6A"/>
                </a:solidFill>
                <a:uFill>
                  <a:solidFill>
                    <a:srgbClr val="FFFFFF"/>
                  </a:solidFill>
                </a:uFill>
              </a:rPr>
              <a:t>Seq</a:t>
            </a:r>
            <a:r>
              <a:rPr lang="en-US" sz="2000" spc="-1" dirty="0">
                <a:solidFill>
                  <a:srgbClr val="193C6A"/>
                </a:solidFill>
                <a:uFill>
                  <a:solidFill>
                    <a:srgbClr val="FFFFFF"/>
                  </a:solidFill>
                </a:uFill>
              </a:rPr>
              <a:t> Pipelines and Computational Analysis – 2020 </a:t>
            </a:r>
            <a:r>
              <a:rPr lang="en-US" sz="2000" spc="-1" dirty="0" smtClean="0">
                <a:solidFill>
                  <a:srgbClr val="193C6A"/>
                </a:solidFill>
                <a:uFill>
                  <a:solidFill>
                    <a:srgbClr val="FFFFFF"/>
                  </a:solidFill>
                </a:uFill>
              </a:rPr>
              <a:t>Workshop</a:t>
            </a:r>
            <a:endParaRPr lang="en-US" sz="20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25560" y="-4608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Bioinformatics...</a:t>
            </a:r>
            <a:endParaRPr lang="en-US" sz="1800" b="0" strike="noStrike" spc="-1">
              <a:solidFill>
                <a:srgbClr val="292934"/>
              </a:solidFill>
              <a:uFill>
                <a:solidFill>
                  <a:srgbClr val="FFFFFF"/>
                </a:solidFill>
              </a:uFill>
              <a:latin typeface="Arial"/>
            </a:endParaRPr>
          </a:p>
        </p:txBody>
      </p:sp>
      <p:sp>
        <p:nvSpPr>
          <p:cNvPr id="153" name="TextShape 2"/>
          <p:cNvSpPr txBox="1"/>
          <p:nvPr/>
        </p:nvSpPr>
        <p:spPr>
          <a:xfrm>
            <a:off x="731520" y="793440"/>
            <a:ext cx="4480560" cy="486720"/>
          </a:xfrm>
          <a:prstGeom prst="rect">
            <a:avLst/>
          </a:prstGeom>
          <a:noFill/>
          <a:ln>
            <a:noFill/>
          </a:ln>
        </p:spPr>
        <p:txBody>
          <a:bodyPr lIns="90000" tIns="45000" rIns="90000" bIns="45000"/>
          <a:lstStyle/>
          <a:p>
            <a:r>
              <a:rPr lang="en-US" sz="2800" b="0" strike="noStrike" spc="-1">
                <a:solidFill>
                  <a:srgbClr val="000000"/>
                </a:solidFill>
                <a:uFill>
                  <a:solidFill>
                    <a:srgbClr val="FFFFFF"/>
                  </a:solidFill>
                </a:uFill>
                <a:latin typeface="Arial"/>
              </a:rPr>
              <a:t>...is a broad field</a:t>
            </a:r>
            <a:endParaRPr lang="en-US" sz="1800" b="0" strike="noStrike" spc="-1">
              <a:solidFill>
                <a:srgbClr val="000000"/>
              </a:solidFill>
              <a:uFill>
                <a:solidFill>
                  <a:srgbClr val="FFFFFF"/>
                </a:solidFill>
              </a:uFill>
              <a:latin typeface="Arial"/>
            </a:endParaRPr>
          </a:p>
        </p:txBody>
      </p:sp>
      <p:pic>
        <p:nvPicPr>
          <p:cNvPr id="154" name="Picture 153"/>
          <p:cNvPicPr/>
          <p:nvPr/>
        </p:nvPicPr>
        <p:blipFill>
          <a:blip r:embed="rId2"/>
          <a:stretch/>
        </p:blipFill>
        <p:spPr>
          <a:xfrm>
            <a:off x="274320" y="1645920"/>
            <a:ext cx="2214720" cy="1682640"/>
          </a:xfrm>
          <a:prstGeom prst="rect">
            <a:avLst/>
          </a:prstGeom>
          <a:ln>
            <a:noFill/>
          </a:ln>
        </p:spPr>
      </p:pic>
      <p:pic>
        <p:nvPicPr>
          <p:cNvPr id="155" name="Picture 154"/>
          <p:cNvPicPr/>
          <p:nvPr/>
        </p:nvPicPr>
        <p:blipFill>
          <a:blip r:embed="rId3"/>
          <a:stretch/>
        </p:blipFill>
        <p:spPr>
          <a:xfrm>
            <a:off x="3186720" y="1646280"/>
            <a:ext cx="2665440" cy="1846080"/>
          </a:xfrm>
          <a:prstGeom prst="rect">
            <a:avLst/>
          </a:prstGeom>
          <a:ln>
            <a:noFill/>
          </a:ln>
        </p:spPr>
      </p:pic>
      <p:pic>
        <p:nvPicPr>
          <p:cNvPr id="156" name="Picture 155"/>
          <p:cNvPicPr/>
          <p:nvPr/>
        </p:nvPicPr>
        <p:blipFill>
          <a:blip r:embed="rId4"/>
          <a:stretch/>
        </p:blipFill>
        <p:spPr>
          <a:xfrm>
            <a:off x="6309360" y="1554480"/>
            <a:ext cx="2403360" cy="2041560"/>
          </a:xfrm>
          <a:prstGeom prst="rect">
            <a:avLst/>
          </a:prstGeom>
          <a:ln>
            <a:noFill/>
          </a:ln>
        </p:spPr>
      </p:pic>
      <p:pic>
        <p:nvPicPr>
          <p:cNvPr id="157" name="Picture 156"/>
          <p:cNvPicPr/>
          <p:nvPr/>
        </p:nvPicPr>
        <p:blipFill>
          <a:blip r:embed="rId5"/>
          <a:stretch/>
        </p:blipFill>
        <p:spPr>
          <a:xfrm>
            <a:off x="3970080" y="4152960"/>
            <a:ext cx="1333440" cy="1333440"/>
          </a:xfrm>
          <a:prstGeom prst="rect">
            <a:avLst/>
          </a:prstGeom>
          <a:ln>
            <a:noFill/>
          </a:ln>
        </p:spPr>
      </p:pic>
      <p:pic>
        <p:nvPicPr>
          <p:cNvPr id="158" name="Picture 157"/>
          <p:cNvPicPr/>
          <p:nvPr/>
        </p:nvPicPr>
        <p:blipFill>
          <a:blip r:embed="rId6"/>
          <a:stretch/>
        </p:blipFill>
        <p:spPr>
          <a:xfrm>
            <a:off x="6766560" y="4023360"/>
            <a:ext cx="1668600" cy="1406520"/>
          </a:xfrm>
          <a:prstGeom prst="rect">
            <a:avLst/>
          </a:prstGeom>
          <a:ln>
            <a:noFill/>
          </a:ln>
        </p:spPr>
      </p:pic>
      <p:pic>
        <p:nvPicPr>
          <p:cNvPr id="159" name="Picture 158"/>
          <p:cNvPicPr/>
          <p:nvPr/>
        </p:nvPicPr>
        <p:blipFill>
          <a:blip r:embed="rId7"/>
          <a:stretch/>
        </p:blipFill>
        <p:spPr>
          <a:xfrm>
            <a:off x="548640" y="4113720"/>
            <a:ext cx="1704960" cy="1281240"/>
          </a:xfrm>
          <a:prstGeom prst="rect">
            <a:avLst/>
          </a:prstGeom>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25560" y="-4608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NGS Bioinformatics</a:t>
            </a:r>
            <a:endParaRPr lang="en-US" sz="1800" b="0" strike="noStrike" spc="-1">
              <a:solidFill>
                <a:srgbClr val="292934"/>
              </a:solidFill>
              <a:uFill>
                <a:solidFill>
                  <a:srgbClr val="FFFFFF"/>
                </a:solidFill>
              </a:uFill>
              <a:latin typeface="Arial"/>
            </a:endParaRPr>
          </a:p>
        </p:txBody>
      </p:sp>
      <p:pic>
        <p:nvPicPr>
          <p:cNvPr id="161" name="Picture 160"/>
          <p:cNvPicPr/>
          <p:nvPr/>
        </p:nvPicPr>
        <p:blipFill>
          <a:blip r:embed="rId2"/>
          <a:stretch/>
        </p:blipFill>
        <p:spPr>
          <a:xfrm>
            <a:off x="3719880" y="2970720"/>
            <a:ext cx="1157400" cy="1266840"/>
          </a:xfrm>
          <a:prstGeom prst="rect">
            <a:avLst/>
          </a:prstGeom>
          <a:ln>
            <a:noFill/>
          </a:ln>
        </p:spPr>
      </p:pic>
      <p:pic>
        <p:nvPicPr>
          <p:cNvPr id="162" name="Picture 161"/>
          <p:cNvPicPr/>
          <p:nvPr/>
        </p:nvPicPr>
        <p:blipFill>
          <a:blip r:embed="rId3"/>
          <a:stretch/>
        </p:blipFill>
        <p:spPr>
          <a:xfrm>
            <a:off x="330480" y="2961000"/>
            <a:ext cx="1324080" cy="1051200"/>
          </a:xfrm>
          <a:prstGeom prst="rect">
            <a:avLst/>
          </a:prstGeom>
          <a:ln>
            <a:noFill/>
          </a:ln>
        </p:spPr>
      </p:pic>
      <p:sp>
        <p:nvSpPr>
          <p:cNvPr id="163" name="CustomShape 2"/>
          <p:cNvSpPr/>
          <p:nvPr/>
        </p:nvSpPr>
        <p:spPr>
          <a:xfrm>
            <a:off x="330480" y="2304000"/>
            <a:ext cx="1441440" cy="806400"/>
          </a:xfrm>
          <a:custGeom>
            <a:avLst/>
            <a:gdLst/>
            <a:ahLst/>
            <a:cxnLst/>
            <a:rect l="l" t="t" r="r" b="b"/>
            <a:pathLst>
              <a:path w="4005" h="2243">
                <a:moveTo>
                  <a:pt x="0" y="0"/>
                </a:moveTo>
                <a:lnTo>
                  <a:pt x="4005" y="0"/>
                </a:lnTo>
                <a:lnTo>
                  <a:pt x="4005" y="2243"/>
                </a:lnTo>
                <a:lnTo>
                  <a:pt x="0" y="2243"/>
                </a:lnTo>
                <a:lnTo>
                  <a:pt x="0" y="0"/>
                </a:lnTo>
                <a:close/>
              </a:path>
            </a:pathLst>
          </a:custGeom>
          <a:noFill/>
          <a:ln>
            <a:noFill/>
          </a:ln>
        </p:spPr>
        <p:style>
          <a:lnRef idx="0">
            <a:scrgbClr r="0" g="0" b="0"/>
          </a:lnRef>
          <a:fillRef idx="0">
            <a:scrgbClr r="0" g="0" b="0"/>
          </a:fillRef>
          <a:effectRef idx="0">
            <a:scrgbClr r="0" g="0" b="0"/>
          </a:effectRef>
          <a:fontRef idx="minor"/>
        </p:style>
        <p:txBody>
          <a:bodyPr lIns="90000" tIns="91440" rIns="90000" bIns="91440"/>
          <a:lstStyle/>
          <a:p>
            <a:pPr marL="216000" indent="-216000">
              <a:lnSpc>
                <a:spcPct val="100000"/>
              </a:lnSpc>
              <a:buClr>
                <a:srgbClr val="000000"/>
              </a:buClr>
              <a:buSzPct val="45000"/>
              <a:buFont typeface="Wingdings" charset="2"/>
              <a:buChar char=""/>
            </a:pPr>
            <a:r>
              <a:rPr lang="nl-BE" sz="1200" b="1" strike="noStrike" spc="-1">
                <a:solidFill>
                  <a:srgbClr val="000000"/>
                </a:solidFill>
                <a:uFill>
                  <a:solidFill>
                    <a:srgbClr val="FFFFFF"/>
                  </a:solidFill>
                </a:uFill>
                <a:latin typeface="Arial"/>
                <a:ea typeface="Arial"/>
              </a:rPr>
              <a:t>Experimental Design</a:t>
            </a:r>
            <a:endParaRPr lang="en-US" sz="1800" b="0" strike="noStrike" spc="-1">
              <a:solidFill>
                <a:srgbClr val="000000"/>
              </a:solidFill>
              <a:uFill>
                <a:solidFill>
                  <a:srgbClr val="FFFFFF"/>
                </a:solidFill>
              </a:uFill>
              <a:latin typeface="Arial"/>
            </a:endParaRPr>
          </a:p>
        </p:txBody>
      </p:sp>
      <p:sp>
        <p:nvSpPr>
          <p:cNvPr id="164" name="CustomShape 3"/>
          <p:cNvSpPr/>
          <p:nvPr/>
        </p:nvSpPr>
        <p:spPr>
          <a:xfrm>
            <a:off x="3566160" y="2307960"/>
            <a:ext cx="1463040" cy="709560"/>
          </a:xfrm>
          <a:custGeom>
            <a:avLst/>
            <a:gdLst/>
            <a:ahLst/>
            <a:cxnLst/>
            <a:rect l="l" t="t" r="r" b="b"/>
            <a:pathLst>
              <a:path w="3397" h="1973">
                <a:moveTo>
                  <a:pt x="0" y="0"/>
                </a:moveTo>
                <a:lnTo>
                  <a:pt x="3397" y="0"/>
                </a:lnTo>
                <a:lnTo>
                  <a:pt x="3397" y="1973"/>
                </a:lnTo>
                <a:lnTo>
                  <a:pt x="0" y="1973"/>
                </a:lnTo>
                <a:lnTo>
                  <a:pt x="0" y="0"/>
                </a:lnTo>
                <a:close/>
              </a:path>
            </a:pathLst>
          </a:custGeom>
          <a:noFill/>
          <a:ln>
            <a:noFill/>
          </a:ln>
        </p:spPr>
        <p:style>
          <a:lnRef idx="0">
            <a:scrgbClr r="0" g="0" b="0"/>
          </a:lnRef>
          <a:fillRef idx="0">
            <a:scrgbClr r="0" g="0" b="0"/>
          </a:fillRef>
          <a:effectRef idx="0">
            <a:scrgbClr r="0" g="0" b="0"/>
          </a:effectRef>
          <a:fontRef idx="minor"/>
        </p:style>
        <p:txBody>
          <a:bodyPr lIns="90000" tIns="91440" rIns="90000" bIns="91440"/>
          <a:lstStyle/>
          <a:p>
            <a:pPr marL="216000" indent="-216000">
              <a:lnSpc>
                <a:spcPct val="100000"/>
              </a:lnSpc>
              <a:buClr>
                <a:srgbClr val="000000"/>
              </a:buClr>
              <a:buSzPct val="45000"/>
              <a:buFont typeface="Wingdings" charset="2"/>
              <a:buChar char=""/>
            </a:pPr>
            <a:r>
              <a:rPr lang="nl-BE" sz="1200" b="1" strike="noStrike" spc="-1">
                <a:solidFill>
                  <a:srgbClr val="000000"/>
                </a:solidFill>
                <a:uFill>
                  <a:solidFill>
                    <a:srgbClr val="FFFFFF"/>
                  </a:solidFill>
                </a:uFill>
                <a:latin typeface="Arial"/>
                <a:ea typeface="Arial"/>
              </a:rPr>
              <a:t>Sequencing</a:t>
            </a:r>
            <a:endParaRPr lang="en-US" sz="1800" b="0" strike="noStrike" spc="-1">
              <a:solidFill>
                <a:srgbClr val="000000"/>
              </a:solidFill>
              <a:uFill>
                <a:solidFill>
                  <a:srgbClr val="FFFFFF"/>
                </a:solidFill>
              </a:uFill>
              <a:latin typeface="Arial"/>
            </a:endParaRPr>
          </a:p>
        </p:txBody>
      </p:sp>
      <p:sp>
        <p:nvSpPr>
          <p:cNvPr id="165" name="CustomShape 4"/>
          <p:cNvSpPr/>
          <p:nvPr/>
        </p:nvSpPr>
        <p:spPr>
          <a:xfrm>
            <a:off x="3043800" y="2888280"/>
            <a:ext cx="395280" cy="222120"/>
          </a:xfrm>
          <a:custGeom>
            <a:avLst/>
            <a:gdLst/>
            <a:ahLst/>
            <a:cxnLst/>
            <a:rect l="l" t="t" r="r" b="b"/>
            <a:pathLst>
              <a:path w="1994" h="5653">
                <a:moveTo>
                  <a:pt x="0" y="3135"/>
                </a:moveTo>
                <a:lnTo>
                  <a:pt x="1994" y="3135"/>
                </a:lnTo>
                <a:lnTo>
                  <a:pt x="1994" y="0"/>
                </a:lnTo>
                <a:lnTo>
                  <a:pt x="1100" y="309"/>
                </a:lnTo>
                <a:lnTo>
                  <a:pt x="1994" y="617"/>
                </a:lnTo>
                <a:lnTo>
                  <a:pt x="1994" y="-2518"/>
                </a:lnTo>
                <a:lnTo>
                  <a:pt x="0" y="-2518"/>
                </a:lnTo>
                <a:lnTo>
                  <a:pt x="0" y="3135"/>
                </a:lnTo>
                <a:close/>
              </a:path>
            </a:pathLst>
          </a:custGeom>
          <a:noFill/>
          <a:ln w="19080">
            <a:solidFill>
              <a:srgbClr val="666666"/>
            </a:solidFill>
            <a:round/>
          </a:ln>
        </p:spPr>
        <p:style>
          <a:lnRef idx="0">
            <a:scrgbClr r="0" g="0" b="0"/>
          </a:lnRef>
          <a:fillRef idx="0">
            <a:scrgbClr r="0" g="0" b="0"/>
          </a:fillRef>
          <a:effectRef idx="0">
            <a:scrgbClr r="0" g="0" b="0"/>
          </a:effectRef>
          <a:fontRef idx="minor"/>
        </p:style>
      </p:sp>
      <p:pic>
        <p:nvPicPr>
          <p:cNvPr id="166" name="Picture 165"/>
          <p:cNvPicPr/>
          <p:nvPr/>
        </p:nvPicPr>
        <p:blipFill>
          <a:blip r:embed="rId4"/>
          <a:stretch/>
        </p:blipFill>
        <p:spPr>
          <a:xfrm>
            <a:off x="5691600" y="2862720"/>
            <a:ext cx="1125360" cy="1176480"/>
          </a:xfrm>
          <a:prstGeom prst="rect">
            <a:avLst/>
          </a:prstGeom>
          <a:ln>
            <a:noFill/>
          </a:ln>
        </p:spPr>
      </p:pic>
      <p:sp>
        <p:nvSpPr>
          <p:cNvPr id="167" name="CustomShape 5"/>
          <p:cNvSpPr/>
          <p:nvPr/>
        </p:nvSpPr>
        <p:spPr>
          <a:xfrm>
            <a:off x="1797480" y="3962880"/>
            <a:ext cx="1359000" cy="644400"/>
          </a:xfrm>
          <a:custGeom>
            <a:avLst/>
            <a:gdLst/>
            <a:ahLst/>
            <a:cxnLst/>
            <a:rect l="l" t="t" r="r" b="b"/>
            <a:pathLst>
              <a:path w="3775" h="1790">
                <a:moveTo>
                  <a:pt x="0" y="0"/>
                </a:moveTo>
                <a:lnTo>
                  <a:pt x="3775" y="0"/>
                </a:lnTo>
                <a:lnTo>
                  <a:pt x="3775" y="1790"/>
                </a:lnTo>
                <a:lnTo>
                  <a:pt x="0" y="179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91440" rIns="90000" bIns="91440"/>
          <a:lstStyle/>
          <a:p>
            <a:pPr marL="216000" indent="-216000">
              <a:lnSpc>
                <a:spcPct val="100000"/>
              </a:lnSpc>
              <a:buClr>
                <a:srgbClr val="000000"/>
              </a:buClr>
              <a:buSzPct val="45000"/>
              <a:buFont typeface="Wingdings" charset="2"/>
              <a:buChar char=""/>
            </a:pPr>
            <a:r>
              <a:rPr lang="nl-BE" sz="1200" b="1" strike="noStrike" spc="-1">
                <a:solidFill>
                  <a:srgbClr val="000000"/>
                </a:solidFill>
                <a:uFill>
                  <a:solidFill>
                    <a:srgbClr val="FFFFFF"/>
                  </a:solidFill>
                </a:uFill>
                <a:latin typeface="Arial"/>
                <a:ea typeface="Arial"/>
              </a:rPr>
              <a:t>Library Preparation</a:t>
            </a:r>
            <a:endParaRPr lang="en-US" sz="1800" b="0" strike="noStrike" spc="-1">
              <a:solidFill>
                <a:srgbClr val="000000"/>
              </a:solidFill>
              <a:uFill>
                <a:solidFill>
                  <a:srgbClr val="FFFFFF"/>
                </a:solidFill>
              </a:uFill>
              <a:latin typeface="Arial"/>
            </a:endParaRPr>
          </a:p>
        </p:txBody>
      </p:sp>
      <p:sp>
        <p:nvSpPr>
          <p:cNvPr id="168" name="CustomShape 6"/>
          <p:cNvSpPr/>
          <p:nvPr/>
        </p:nvSpPr>
        <p:spPr>
          <a:xfrm>
            <a:off x="5421600" y="4110480"/>
            <a:ext cx="1802160" cy="644400"/>
          </a:xfrm>
          <a:custGeom>
            <a:avLst/>
            <a:gdLst/>
            <a:ahLst/>
            <a:cxnLst/>
            <a:rect l="l" t="t" r="r" b="b"/>
            <a:pathLst>
              <a:path w="3775" h="1790">
                <a:moveTo>
                  <a:pt x="0" y="0"/>
                </a:moveTo>
                <a:lnTo>
                  <a:pt x="3775" y="0"/>
                </a:lnTo>
                <a:lnTo>
                  <a:pt x="3775" y="1790"/>
                </a:lnTo>
                <a:lnTo>
                  <a:pt x="0" y="179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91440" rIns="90000" bIns="91440"/>
          <a:lstStyle/>
          <a:p>
            <a:pPr marL="216000" indent="-216000">
              <a:lnSpc>
                <a:spcPct val="100000"/>
              </a:lnSpc>
              <a:buClr>
                <a:srgbClr val="000000"/>
              </a:buClr>
              <a:buSzPct val="45000"/>
              <a:buFont typeface="Wingdings" charset="2"/>
              <a:buChar char=""/>
            </a:pPr>
            <a:r>
              <a:rPr lang="nl-BE" sz="1200" b="1" strike="noStrike" spc="-1">
                <a:solidFill>
                  <a:srgbClr val="000000"/>
                </a:solidFill>
                <a:uFill>
                  <a:solidFill>
                    <a:srgbClr val="FFFFFF"/>
                  </a:solidFill>
                </a:uFill>
                <a:latin typeface="Arial"/>
                <a:ea typeface="Arial"/>
              </a:rPr>
              <a:t>Bioinformatics</a:t>
            </a:r>
            <a:endParaRPr lang="en-US" sz="1800" b="0" strike="noStrike" spc="-1">
              <a:solidFill>
                <a:srgbClr val="000000"/>
              </a:solidFill>
              <a:uFill>
                <a:solidFill>
                  <a:srgbClr val="FFFFFF"/>
                </a:solidFill>
              </a:uFill>
              <a:latin typeface="Arial"/>
            </a:endParaRPr>
          </a:p>
        </p:txBody>
      </p:sp>
      <p:sp>
        <p:nvSpPr>
          <p:cNvPr id="169" name="CustomShape 7"/>
          <p:cNvSpPr/>
          <p:nvPr/>
        </p:nvSpPr>
        <p:spPr>
          <a:xfrm>
            <a:off x="7614000" y="2888280"/>
            <a:ext cx="1255680" cy="1352520"/>
          </a:xfrm>
          <a:custGeom>
            <a:avLst/>
            <a:gdLst/>
            <a:ahLst/>
            <a:cxnLst/>
            <a:rect l="l" t="t" r="r" b="b"/>
            <a:pathLst>
              <a:path w="3488" h="3757">
                <a:moveTo>
                  <a:pt x="0" y="0"/>
                </a:moveTo>
                <a:lnTo>
                  <a:pt x="3488" y="0"/>
                </a:lnTo>
                <a:lnTo>
                  <a:pt x="3488" y="3757"/>
                </a:lnTo>
                <a:lnTo>
                  <a:pt x="0" y="3757"/>
                </a:lnTo>
                <a:lnTo>
                  <a:pt x="0" y="0"/>
                </a:lnTo>
                <a:close/>
              </a:path>
            </a:pathLst>
          </a:custGeom>
          <a:noFill/>
          <a:ln>
            <a:noFill/>
          </a:ln>
        </p:spPr>
        <p:style>
          <a:lnRef idx="0">
            <a:scrgbClr r="0" g="0" b="0"/>
          </a:lnRef>
          <a:fillRef idx="0">
            <a:scrgbClr r="0" g="0" b="0"/>
          </a:fillRef>
          <a:effectRef idx="0">
            <a:scrgbClr r="0" g="0" b="0"/>
          </a:effectRef>
          <a:fontRef idx="minor"/>
        </p:style>
        <p:txBody>
          <a:bodyPr lIns="90000" tIns="91440" rIns="90000" bIns="91440"/>
          <a:lstStyle/>
          <a:p>
            <a:pPr marL="216000" indent="-216000">
              <a:lnSpc>
                <a:spcPct val="100000"/>
              </a:lnSpc>
              <a:buClr>
                <a:srgbClr val="000000"/>
              </a:buClr>
              <a:buSzPct val="45000"/>
              <a:buFont typeface="Wingdings" charset="2"/>
              <a:buChar char=""/>
            </a:pPr>
            <a:r>
              <a:rPr lang="nl-BE" sz="1400" b="0" strike="noStrike" spc="-1">
                <a:solidFill>
                  <a:srgbClr val="000000"/>
                </a:solidFill>
                <a:uFill>
                  <a:solidFill>
                    <a:srgbClr val="FFFFFF"/>
                  </a:solidFill>
                </a:uFill>
                <a:latin typeface="Arial"/>
                <a:ea typeface="Arial"/>
              </a:rPr>
              <a:t>Follow up and support</a:t>
            </a:r>
            <a:endParaRPr lang="en-US" sz="1800" b="0" strike="noStrike" spc="-1">
              <a:solidFill>
                <a:srgbClr val="000000"/>
              </a:solidFill>
              <a:uFill>
                <a:solidFill>
                  <a:srgbClr val="FFFFFF"/>
                </a:solidFill>
              </a:uFill>
              <a:latin typeface="Arial"/>
            </a:endParaRPr>
          </a:p>
        </p:txBody>
      </p:sp>
      <p:pic>
        <p:nvPicPr>
          <p:cNvPr id="170" name="Picture 169"/>
          <p:cNvPicPr/>
          <p:nvPr/>
        </p:nvPicPr>
        <p:blipFill>
          <a:blip r:embed="rId5"/>
          <a:stretch/>
        </p:blipFill>
        <p:spPr>
          <a:xfrm>
            <a:off x="2062440" y="2862720"/>
            <a:ext cx="1222560" cy="1247760"/>
          </a:xfrm>
          <a:prstGeom prst="rect">
            <a:avLst/>
          </a:prstGeom>
          <a:ln>
            <a:noFill/>
          </a:ln>
        </p:spPr>
      </p:pic>
      <p:sp>
        <p:nvSpPr>
          <p:cNvPr id="171" name="CustomShape 8"/>
          <p:cNvSpPr/>
          <p:nvPr/>
        </p:nvSpPr>
        <p:spPr>
          <a:xfrm>
            <a:off x="5421600" y="2553120"/>
            <a:ext cx="1676520" cy="2201760"/>
          </a:xfrm>
          <a:prstGeom prst="rect">
            <a:avLst/>
          </a:prstGeom>
          <a:noFill/>
          <a:ln w="63360">
            <a:solidFill>
              <a:srgbClr val="FF0000"/>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25560" y="-4608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NGS Bioinformatics</a:t>
            </a:r>
            <a:endParaRPr lang="en-US" sz="1800" b="0" strike="noStrike" spc="-1">
              <a:solidFill>
                <a:srgbClr val="292934"/>
              </a:solidFill>
              <a:uFill>
                <a:solidFill>
                  <a:srgbClr val="FFFFFF"/>
                </a:solidFill>
              </a:uFill>
              <a:latin typeface="Arial"/>
            </a:endParaRPr>
          </a:p>
        </p:txBody>
      </p:sp>
      <p:pic>
        <p:nvPicPr>
          <p:cNvPr id="173" name="Picture 172"/>
          <p:cNvPicPr/>
          <p:nvPr/>
        </p:nvPicPr>
        <p:blipFill>
          <a:blip r:embed="rId2"/>
          <a:stretch/>
        </p:blipFill>
        <p:spPr>
          <a:xfrm>
            <a:off x="5304960" y="2011680"/>
            <a:ext cx="2967840" cy="1502640"/>
          </a:xfrm>
          <a:prstGeom prst="rect">
            <a:avLst/>
          </a:prstGeom>
          <a:ln>
            <a:noFill/>
          </a:ln>
        </p:spPr>
      </p:pic>
      <p:pic>
        <p:nvPicPr>
          <p:cNvPr id="174" name="Picture 173"/>
          <p:cNvPicPr/>
          <p:nvPr/>
        </p:nvPicPr>
        <p:blipFill>
          <a:blip r:embed="rId3"/>
          <a:stretch/>
        </p:blipFill>
        <p:spPr>
          <a:xfrm>
            <a:off x="763200" y="2247120"/>
            <a:ext cx="1157040" cy="1266840"/>
          </a:xfrm>
          <a:prstGeom prst="rect">
            <a:avLst/>
          </a:prstGeom>
          <a:ln>
            <a:noFill/>
          </a:ln>
        </p:spPr>
      </p:pic>
      <p:sp>
        <p:nvSpPr>
          <p:cNvPr id="175" name="CustomShape 2"/>
          <p:cNvSpPr/>
          <p:nvPr/>
        </p:nvSpPr>
        <p:spPr>
          <a:xfrm>
            <a:off x="3661920" y="25851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76" name="CustomShape 3"/>
          <p:cNvSpPr/>
          <p:nvPr/>
        </p:nvSpPr>
        <p:spPr>
          <a:xfrm>
            <a:off x="3753720" y="31377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177" name="CustomShape 4"/>
          <p:cNvSpPr/>
          <p:nvPr/>
        </p:nvSpPr>
        <p:spPr>
          <a:xfrm>
            <a:off x="2296440" y="26233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78" name="CustomShape 5"/>
          <p:cNvSpPr/>
          <p:nvPr/>
        </p:nvSpPr>
        <p:spPr>
          <a:xfrm>
            <a:off x="3969720" y="23248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79" name="CustomShape 6"/>
          <p:cNvSpPr/>
          <p:nvPr/>
        </p:nvSpPr>
        <p:spPr>
          <a:xfrm>
            <a:off x="3285720" y="27536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80" name="CustomShape 7"/>
          <p:cNvSpPr/>
          <p:nvPr/>
        </p:nvSpPr>
        <p:spPr>
          <a:xfrm>
            <a:off x="3438000" y="29059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81" name="CustomShape 8"/>
          <p:cNvSpPr/>
          <p:nvPr/>
        </p:nvSpPr>
        <p:spPr>
          <a:xfrm>
            <a:off x="3742920" y="32108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82" name="CustomShape 9"/>
          <p:cNvSpPr/>
          <p:nvPr/>
        </p:nvSpPr>
        <p:spPr>
          <a:xfrm>
            <a:off x="3133080" y="2601360"/>
            <a:ext cx="457200" cy="45720"/>
          </a:xfrm>
          <a:custGeom>
            <a:avLst/>
            <a:gdLst/>
            <a:ahLst/>
            <a:cxnLst/>
            <a:rect l="0" t="0" r="r" b="b"/>
            <a:pathLst>
              <a:path w="1272" h="129">
                <a:moveTo>
                  <a:pt x="21" y="0"/>
                </a:moveTo>
                <a:cubicBezTo>
                  <a:pt x="10" y="0"/>
                  <a:pt x="0" y="10"/>
                  <a:pt x="0" y="21"/>
                </a:cubicBezTo>
                <a:lnTo>
                  <a:pt x="0" y="106"/>
                </a:lnTo>
                <a:cubicBezTo>
                  <a:pt x="0" y="117"/>
                  <a:pt x="10" y="128"/>
                  <a:pt x="21" y="128"/>
                </a:cubicBezTo>
                <a:lnTo>
                  <a:pt x="1249" y="128"/>
                </a:lnTo>
                <a:cubicBezTo>
                  <a:pt x="1260" y="128"/>
                  <a:pt x="1271" y="117"/>
                  <a:pt x="1271" y="106"/>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83" name="CustomShape 10"/>
          <p:cNvSpPr/>
          <p:nvPr/>
        </p:nvSpPr>
        <p:spPr>
          <a:xfrm>
            <a:off x="3285720" y="27536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84" name="CustomShape 11"/>
          <p:cNvSpPr/>
          <p:nvPr/>
        </p:nvSpPr>
        <p:spPr>
          <a:xfrm>
            <a:off x="3438000" y="29059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85" name="CustomShape 12"/>
          <p:cNvSpPr/>
          <p:nvPr/>
        </p:nvSpPr>
        <p:spPr>
          <a:xfrm>
            <a:off x="3590280" y="3058560"/>
            <a:ext cx="457200" cy="45720"/>
          </a:xfrm>
          <a:custGeom>
            <a:avLst/>
            <a:gdLst/>
            <a:ahLst/>
            <a:cxnLst/>
            <a:rect l="0" t="0" r="r" b="b"/>
            <a:pathLst>
              <a:path w="1272" h="129">
                <a:moveTo>
                  <a:pt x="21" y="0"/>
                </a:moveTo>
                <a:cubicBezTo>
                  <a:pt x="10" y="0"/>
                  <a:pt x="0" y="10"/>
                  <a:pt x="0" y="21"/>
                </a:cubicBezTo>
                <a:lnTo>
                  <a:pt x="0" y="106"/>
                </a:lnTo>
                <a:cubicBezTo>
                  <a:pt x="0" y="117"/>
                  <a:pt x="10" y="128"/>
                  <a:pt x="21" y="128"/>
                </a:cubicBezTo>
                <a:lnTo>
                  <a:pt x="1249" y="128"/>
                </a:lnTo>
                <a:cubicBezTo>
                  <a:pt x="1260" y="128"/>
                  <a:pt x="1271" y="117"/>
                  <a:pt x="1271" y="106"/>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86" name="CustomShape 13"/>
          <p:cNvSpPr/>
          <p:nvPr/>
        </p:nvSpPr>
        <p:spPr>
          <a:xfrm>
            <a:off x="3558600" y="3313800"/>
            <a:ext cx="457200" cy="44640"/>
          </a:xfrm>
          <a:custGeom>
            <a:avLst/>
            <a:gdLst/>
            <a:ahLst/>
            <a:cxnLst/>
            <a:rect l="0" t="0" r="r" b="b"/>
            <a:pathLst>
              <a:path w="1272" h="126">
                <a:moveTo>
                  <a:pt x="20" y="0"/>
                </a:moveTo>
                <a:cubicBezTo>
                  <a:pt x="10" y="0"/>
                  <a:pt x="0" y="10"/>
                  <a:pt x="0" y="20"/>
                </a:cubicBezTo>
                <a:lnTo>
                  <a:pt x="0" y="104"/>
                </a:lnTo>
                <a:cubicBezTo>
                  <a:pt x="0" y="114"/>
                  <a:pt x="10" y="125"/>
                  <a:pt x="20" y="125"/>
                </a:cubicBezTo>
                <a:lnTo>
                  <a:pt x="1250" y="125"/>
                </a:lnTo>
                <a:cubicBezTo>
                  <a:pt x="1260" y="125"/>
                  <a:pt x="1271" y="114"/>
                  <a:pt x="1271" y="104"/>
                </a:cubicBezTo>
                <a:lnTo>
                  <a:pt x="1271" y="20"/>
                </a:lnTo>
                <a:cubicBezTo>
                  <a:pt x="1271" y="10"/>
                  <a:pt x="1260" y="0"/>
                  <a:pt x="1250" y="0"/>
                </a:cubicBezTo>
                <a:lnTo>
                  <a:pt x="20"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87" name="CustomShape 14"/>
          <p:cNvSpPr/>
          <p:nvPr/>
        </p:nvSpPr>
        <p:spPr>
          <a:xfrm>
            <a:off x="2872800" y="23360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88" name="CustomShape 15"/>
          <p:cNvSpPr/>
          <p:nvPr/>
        </p:nvSpPr>
        <p:spPr>
          <a:xfrm>
            <a:off x="2640960" y="25408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189" name="CustomShape 16"/>
          <p:cNvSpPr/>
          <p:nvPr/>
        </p:nvSpPr>
        <p:spPr>
          <a:xfrm>
            <a:off x="4423680" y="31773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190" name="CustomShape 17"/>
          <p:cNvSpPr/>
          <p:nvPr/>
        </p:nvSpPr>
        <p:spPr>
          <a:xfrm>
            <a:off x="3806280" y="268200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191" name="CustomShape 18"/>
          <p:cNvSpPr/>
          <p:nvPr/>
        </p:nvSpPr>
        <p:spPr>
          <a:xfrm>
            <a:off x="2449080" y="2775960"/>
            <a:ext cx="457200" cy="45720"/>
          </a:xfrm>
          <a:custGeom>
            <a:avLst/>
            <a:gdLst/>
            <a:ahLst/>
            <a:cxnLst/>
            <a:rect l="0" t="0" r="r" b="b"/>
            <a:pathLst>
              <a:path w="1272" h="129">
                <a:moveTo>
                  <a:pt x="21" y="0"/>
                </a:moveTo>
                <a:cubicBezTo>
                  <a:pt x="10" y="0"/>
                  <a:pt x="0" y="10"/>
                  <a:pt x="0" y="21"/>
                </a:cubicBezTo>
                <a:lnTo>
                  <a:pt x="0" y="106"/>
                </a:lnTo>
                <a:cubicBezTo>
                  <a:pt x="0" y="117"/>
                  <a:pt x="10" y="128"/>
                  <a:pt x="21" y="128"/>
                </a:cubicBezTo>
                <a:lnTo>
                  <a:pt x="1249" y="128"/>
                </a:lnTo>
                <a:cubicBezTo>
                  <a:pt x="1260" y="128"/>
                  <a:pt x="1271" y="117"/>
                  <a:pt x="1271" y="106"/>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92" name="CustomShape 19"/>
          <p:cNvSpPr/>
          <p:nvPr/>
        </p:nvSpPr>
        <p:spPr>
          <a:xfrm>
            <a:off x="2601360" y="29282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93" name="CustomShape 20"/>
          <p:cNvSpPr/>
          <p:nvPr/>
        </p:nvSpPr>
        <p:spPr>
          <a:xfrm>
            <a:off x="2753640" y="30805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94" name="CustomShape 21"/>
          <p:cNvSpPr/>
          <p:nvPr/>
        </p:nvSpPr>
        <p:spPr>
          <a:xfrm>
            <a:off x="2906280" y="3233160"/>
            <a:ext cx="457200" cy="45720"/>
          </a:xfrm>
          <a:custGeom>
            <a:avLst/>
            <a:gdLst/>
            <a:ahLst/>
            <a:cxnLst/>
            <a:rect l="0" t="0" r="r" b="b"/>
            <a:pathLst>
              <a:path w="1272" h="129">
                <a:moveTo>
                  <a:pt x="21" y="0"/>
                </a:moveTo>
                <a:cubicBezTo>
                  <a:pt x="10" y="0"/>
                  <a:pt x="0" y="10"/>
                  <a:pt x="0" y="21"/>
                </a:cubicBezTo>
                <a:lnTo>
                  <a:pt x="0" y="106"/>
                </a:lnTo>
                <a:cubicBezTo>
                  <a:pt x="0" y="117"/>
                  <a:pt x="10" y="128"/>
                  <a:pt x="21" y="128"/>
                </a:cubicBezTo>
                <a:lnTo>
                  <a:pt x="1249" y="128"/>
                </a:lnTo>
                <a:cubicBezTo>
                  <a:pt x="1260" y="128"/>
                  <a:pt x="1271" y="117"/>
                  <a:pt x="1271" y="106"/>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195" name="CustomShape 22"/>
          <p:cNvSpPr/>
          <p:nvPr/>
        </p:nvSpPr>
        <p:spPr>
          <a:xfrm>
            <a:off x="4328640" y="2733120"/>
            <a:ext cx="457200" cy="45720"/>
          </a:xfrm>
          <a:custGeom>
            <a:avLst/>
            <a:gdLst/>
            <a:ahLst/>
            <a:cxnLst/>
            <a:rect l="0" t="0" r="r" b="b"/>
            <a:pathLst>
              <a:path w="1272" h="129">
                <a:moveTo>
                  <a:pt x="21" y="0"/>
                </a:moveTo>
                <a:cubicBezTo>
                  <a:pt x="10" y="0"/>
                  <a:pt x="0" y="10"/>
                  <a:pt x="0" y="21"/>
                </a:cubicBezTo>
                <a:lnTo>
                  <a:pt x="0" y="106"/>
                </a:lnTo>
                <a:cubicBezTo>
                  <a:pt x="0" y="117"/>
                  <a:pt x="10" y="128"/>
                  <a:pt x="21" y="128"/>
                </a:cubicBezTo>
                <a:lnTo>
                  <a:pt x="1249" y="128"/>
                </a:lnTo>
                <a:cubicBezTo>
                  <a:pt x="1260" y="128"/>
                  <a:pt x="1271" y="117"/>
                  <a:pt x="1271" y="106"/>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196" name="CustomShape 23"/>
          <p:cNvSpPr/>
          <p:nvPr/>
        </p:nvSpPr>
        <p:spPr>
          <a:xfrm>
            <a:off x="4480920" y="30013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197" name="CustomShape 24"/>
          <p:cNvSpPr/>
          <p:nvPr/>
        </p:nvSpPr>
        <p:spPr>
          <a:xfrm>
            <a:off x="3433320" y="23914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198" name="CustomShape 25"/>
          <p:cNvSpPr/>
          <p:nvPr/>
        </p:nvSpPr>
        <p:spPr>
          <a:xfrm>
            <a:off x="4480920" y="30013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199" name="CustomShape 26"/>
          <p:cNvSpPr/>
          <p:nvPr/>
        </p:nvSpPr>
        <p:spPr>
          <a:xfrm>
            <a:off x="4122360" y="2477520"/>
            <a:ext cx="457200" cy="45720"/>
          </a:xfrm>
          <a:custGeom>
            <a:avLst/>
            <a:gdLst/>
            <a:ahLst/>
            <a:cxnLst/>
            <a:rect l="0" t="0" r="r" b="b"/>
            <a:pathLst>
              <a:path w="1272" h="129">
                <a:moveTo>
                  <a:pt x="21" y="0"/>
                </a:moveTo>
                <a:cubicBezTo>
                  <a:pt x="10" y="0"/>
                  <a:pt x="0" y="10"/>
                  <a:pt x="0" y="21"/>
                </a:cubicBezTo>
                <a:lnTo>
                  <a:pt x="0" y="106"/>
                </a:lnTo>
                <a:cubicBezTo>
                  <a:pt x="0" y="117"/>
                  <a:pt x="10" y="128"/>
                  <a:pt x="21" y="128"/>
                </a:cubicBezTo>
                <a:lnTo>
                  <a:pt x="1249" y="128"/>
                </a:lnTo>
                <a:cubicBezTo>
                  <a:pt x="1260" y="128"/>
                  <a:pt x="1271" y="117"/>
                  <a:pt x="1271" y="106"/>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00" name="CustomShape 27"/>
          <p:cNvSpPr/>
          <p:nvPr/>
        </p:nvSpPr>
        <p:spPr>
          <a:xfrm>
            <a:off x="4328640" y="29156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01" name="CustomShape 28"/>
          <p:cNvSpPr/>
          <p:nvPr/>
        </p:nvSpPr>
        <p:spPr>
          <a:xfrm>
            <a:off x="2418840" y="24454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202" name="CustomShape 29"/>
          <p:cNvSpPr/>
          <p:nvPr/>
        </p:nvSpPr>
        <p:spPr>
          <a:xfrm>
            <a:off x="3101400" y="300600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203" name="CustomShape 30"/>
          <p:cNvSpPr/>
          <p:nvPr/>
        </p:nvSpPr>
        <p:spPr>
          <a:xfrm>
            <a:off x="2271240" y="3018600"/>
            <a:ext cx="457200" cy="47880"/>
          </a:xfrm>
          <a:custGeom>
            <a:avLst/>
            <a:gdLst/>
            <a:ahLst/>
            <a:cxnLst/>
            <a:rect l="0" t="0" r="r" b="b"/>
            <a:pathLst>
              <a:path w="1271" h="135">
                <a:moveTo>
                  <a:pt x="22" y="0"/>
                </a:moveTo>
                <a:cubicBezTo>
                  <a:pt x="11" y="0"/>
                  <a:pt x="0" y="11"/>
                  <a:pt x="0" y="22"/>
                </a:cubicBezTo>
                <a:lnTo>
                  <a:pt x="0" y="111"/>
                </a:lnTo>
                <a:cubicBezTo>
                  <a:pt x="0" y="122"/>
                  <a:pt x="11" y="134"/>
                  <a:pt x="22" y="134"/>
                </a:cubicBezTo>
                <a:lnTo>
                  <a:pt x="1248" y="134"/>
                </a:lnTo>
                <a:cubicBezTo>
                  <a:pt x="1259" y="134"/>
                  <a:pt x="1270" y="122"/>
                  <a:pt x="1270" y="111"/>
                </a:cubicBezTo>
                <a:lnTo>
                  <a:pt x="1270" y="22"/>
                </a:lnTo>
                <a:cubicBezTo>
                  <a:pt x="1270" y="11"/>
                  <a:pt x="1259" y="0"/>
                  <a:pt x="1248" y="0"/>
                </a:cubicBezTo>
                <a:lnTo>
                  <a:pt x="22"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204" name="CustomShape 31"/>
          <p:cNvSpPr/>
          <p:nvPr/>
        </p:nvSpPr>
        <p:spPr>
          <a:xfrm>
            <a:off x="3871440" y="28267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205" name="CustomShape 32"/>
          <p:cNvSpPr/>
          <p:nvPr/>
        </p:nvSpPr>
        <p:spPr>
          <a:xfrm>
            <a:off x="548640" y="4245840"/>
            <a:ext cx="7772400" cy="639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lgn="ctr">
              <a:buClr>
                <a:srgbClr val="000000"/>
              </a:buClr>
              <a:buSzPct val="45000"/>
              <a:buFont typeface="Wingdings" charset="2"/>
              <a:buChar char=""/>
            </a:pPr>
            <a:r>
              <a:rPr lang="en-US" sz="2200" b="0" strike="noStrike" spc="-1">
                <a:solidFill>
                  <a:srgbClr val="990000"/>
                </a:solidFill>
                <a:uFill>
                  <a:solidFill>
                    <a:srgbClr val="FFFFFF"/>
                  </a:solidFill>
                </a:uFill>
                <a:latin typeface="Arial"/>
              </a:rPr>
              <a:t>NGS bioinformatics: interpretation and analysis of NGS data using informatics tools</a:t>
            </a:r>
            <a:r>
              <a:rPr lang="en-US" sz="1800" b="0" strike="noStrike" spc="-1">
                <a:solidFill>
                  <a:srgbClr val="000000"/>
                </a:solidFill>
                <a:uFill>
                  <a:solidFill>
                    <a:srgbClr val="FFFFFF"/>
                  </a:solidFill>
                </a:uFill>
                <a:latin typeface="Arial"/>
              </a:rPr>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25560" y="-46080"/>
            <a:ext cx="9118080" cy="617040"/>
          </a:xfrm>
          <a:prstGeom prst="rect">
            <a:avLst/>
          </a:prstGeom>
          <a:noFill/>
          <a:ln>
            <a:noFill/>
          </a:ln>
        </p:spPr>
        <p:txBody>
          <a:bodyPr anchor="ctr"/>
          <a:lstStyle/>
          <a:p>
            <a:pPr algn="ctr">
              <a:lnSpc>
                <a:spcPct val="100000"/>
              </a:lnSpc>
            </a:pPr>
            <a:r>
              <a:rPr lang="en-US" sz="4000" b="0" strike="noStrike" spc="-97" dirty="0">
                <a:solidFill>
                  <a:srgbClr val="0082B9"/>
                </a:solidFill>
                <a:uFill>
                  <a:solidFill>
                    <a:srgbClr val="FFFFFF"/>
                  </a:solidFill>
                </a:uFill>
                <a:latin typeface="Arial"/>
              </a:rPr>
              <a:t>A day in </a:t>
            </a:r>
            <a:r>
              <a:rPr lang="en-US" sz="4000" b="0" strike="noStrike" spc="-97" dirty="0" smtClean="0">
                <a:solidFill>
                  <a:srgbClr val="0082B9"/>
                </a:solidFill>
                <a:uFill>
                  <a:solidFill>
                    <a:srgbClr val="FFFFFF"/>
                  </a:solidFill>
                </a:uFill>
                <a:latin typeface="Arial"/>
              </a:rPr>
              <a:t>bioinformatics</a:t>
            </a:r>
            <a:endParaRPr lang="en-US" sz="1800" b="0" strike="noStrike" spc="-1" dirty="0">
              <a:solidFill>
                <a:srgbClr val="292934"/>
              </a:solidFill>
              <a:uFill>
                <a:solidFill>
                  <a:srgbClr val="FFFFFF"/>
                </a:solidFill>
              </a:uFill>
              <a:latin typeface="Arial"/>
            </a:endParaRPr>
          </a:p>
        </p:txBody>
      </p:sp>
      <p:sp>
        <p:nvSpPr>
          <p:cNvPr id="207" name="CustomShape 2"/>
          <p:cNvSpPr/>
          <p:nvPr/>
        </p:nvSpPr>
        <p:spPr>
          <a:xfrm>
            <a:off x="549360" y="2285280"/>
            <a:ext cx="1463760" cy="9129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1200" b="0" strike="noStrike" spc="-1">
                <a:solidFill>
                  <a:srgbClr val="000000"/>
                </a:solidFill>
                <a:uFill>
                  <a:solidFill>
                    <a:srgbClr val="FFFFFF"/>
                  </a:solidFill>
                </a:uFill>
                <a:latin typeface="Arial"/>
              </a:rPr>
              <a:t>Xenograft Murine infiltration</a:t>
            </a:r>
            <a:endParaRPr lang="en-US" sz="1800" b="0" strike="noStrike" spc="-1">
              <a:solidFill>
                <a:srgbClr val="000000"/>
              </a:solidFill>
              <a:uFill>
                <a:solidFill>
                  <a:srgbClr val="FFFFFF"/>
                </a:solidFill>
              </a:uFill>
              <a:latin typeface="Arial"/>
            </a:endParaRPr>
          </a:p>
        </p:txBody>
      </p:sp>
      <p:sp>
        <p:nvSpPr>
          <p:cNvPr id="208" name="CustomShape 3"/>
          <p:cNvSpPr/>
          <p:nvPr/>
        </p:nvSpPr>
        <p:spPr>
          <a:xfrm>
            <a:off x="1005840" y="3748320"/>
            <a:ext cx="2286000" cy="7322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1500" b="0" strike="noStrike" spc="-1">
                <a:solidFill>
                  <a:srgbClr val="000000"/>
                </a:solidFill>
                <a:uFill>
                  <a:solidFill>
                    <a:srgbClr val="FFFFFF"/>
                  </a:solidFill>
                </a:uFill>
                <a:latin typeface="Arial"/>
              </a:rPr>
              <a:t>Ortholog gene</a:t>
            </a:r>
            <a:endParaRPr lang="en-US" sz="1800" b="0" strike="noStrike" spc="-1">
              <a:solidFill>
                <a:srgbClr val="000000"/>
              </a:solidFill>
              <a:uFill>
                <a:solidFill>
                  <a:srgbClr val="FFFFFF"/>
                </a:solidFill>
              </a:uFill>
              <a:latin typeface="Arial"/>
            </a:endParaRPr>
          </a:p>
        </p:txBody>
      </p:sp>
      <p:sp>
        <p:nvSpPr>
          <p:cNvPr id="209" name="CustomShape 4"/>
          <p:cNvSpPr/>
          <p:nvPr/>
        </p:nvSpPr>
        <p:spPr>
          <a:xfrm>
            <a:off x="2102760" y="2651400"/>
            <a:ext cx="2194920" cy="640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2800" b="0" strike="noStrike" spc="-1">
                <a:solidFill>
                  <a:srgbClr val="000000"/>
                </a:solidFill>
                <a:uFill>
                  <a:solidFill>
                    <a:srgbClr val="FFFFFF"/>
                  </a:solidFill>
                </a:uFill>
                <a:latin typeface="Arial"/>
              </a:rPr>
              <a:t>Flow Cell</a:t>
            </a:r>
            <a:endParaRPr lang="en-US" sz="1800" b="0" strike="noStrike" spc="-1">
              <a:solidFill>
                <a:srgbClr val="000000"/>
              </a:solidFill>
              <a:uFill>
                <a:solidFill>
                  <a:srgbClr val="FFFFFF"/>
                </a:solidFill>
              </a:uFill>
              <a:latin typeface="Arial"/>
            </a:endParaRPr>
          </a:p>
        </p:txBody>
      </p:sp>
      <p:sp>
        <p:nvSpPr>
          <p:cNvPr id="210" name="CustomShape 5"/>
          <p:cNvSpPr/>
          <p:nvPr/>
        </p:nvSpPr>
        <p:spPr>
          <a:xfrm>
            <a:off x="4297320" y="4296600"/>
            <a:ext cx="2378160" cy="639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lgn="ctr">
              <a:buClr>
                <a:srgbClr val="000000"/>
              </a:buClr>
              <a:buSzPct val="45000"/>
              <a:buFont typeface="Wingdings" charset="2"/>
              <a:buChar char=""/>
            </a:pPr>
            <a:r>
              <a:rPr lang="en-US" sz="1800" b="0" strike="noStrike" spc="-1">
                <a:solidFill>
                  <a:srgbClr val="000000"/>
                </a:solidFill>
                <a:uFill>
                  <a:solidFill>
                    <a:srgbClr val="FFFFFF"/>
                  </a:solidFill>
                </a:uFill>
                <a:latin typeface="Arial"/>
              </a:rPr>
              <a:t>Negative binomial distribution</a:t>
            </a:r>
          </a:p>
        </p:txBody>
      </p:sp>
      <p:sp>
        <p:nvSpPr>
          <p:cNvPr id="211" name="CustomShape 6"/>
          <p:cNvSpPr/>
          <p:nvPr/>
        </p:nvSpPr>
        <p:spPr>
          <a:xfrm>
            <a:off x="5303880" y="2193120"/>
            <a:ext cx="1096920" cy="365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lgn="ctr">
              <a:buClr>
                <a:srgbClr val="000000"/>
              </a:buClr>
              <a:buSzPct val="45000"/>
              <a:buFont typeface="Wingdings" charset="2"/>
              <a:buChar char=""/>
            </a:pPr>
            <a:r>
              <a:rPr lang="en-US" sz="1500" b="0" strike="noStrike" spc="-1">
                <a:solidFill>
                  <a:srgbClr val="000000"/>
                </a:solidFill>
                <a:uFill>
                  <a:solidFill>
                    <a:srgbClr val="FFFFFF"/>
                  </a:solidFill>
                </a:uFill>
                <a:latin typeface="Arial"/>
              </a:rPr>
              <a:t>Hadoop</a:t>
            </a:r>
            <a:endParaRPr lang="en-US" sz="1800" b="0" strike="noStrike" spc="-1">
              <a:solidFill>
                <a:srgbClr val="000000"/>
              </a:solidFill>
              <a:uFill>
                <a:solidFill>
                  <a:srgbClr val="FFFFFF"/>
                </a:solidFill>
              </a:uFill>
              <a:latin typeface="Arial"/>
            </a:endParaRPr>
          </a:p>
        </p:txBody>
      </p:sp>
      <p:sp>
        <p:nvSpPr>
          <p:cNvPr id="212" name="CustomShape 7"/>
          <p:cNvSpPr/>
          <p:nvPr/>
        </p:nvSpPr>
        <p:spPr>
          <a:xfrm>
            <a:off x="4297320" y="3199680"/>
            <a:ext cx="1829160" cy="5493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2400" b="0" strike="noStrike" spc="-1">
                <a:solidFill>
                  <a:srgbClr val="800000"/>
                </a:solidFill>
                <a:uFill>
                  <a:solidFill>
                    <a:srgbClr val="FFFFFF"/>
                  </a:solidFill>
                </a:uFill>
                <a:latin typeface="Arial"/>
              </a:rPr>
              <a:t>VCF File</a:t>
            </a:r>
            <a:endParaRPr lang="en-US" sz="1800" b="0" strike="noStrike" spc="-1">
              <a:solidFill>
                <a:srgbClr val="000000"/>
              </a:solidFill>
              <a:uFill>
                <a:solidFill>
                  <a:srgbClr val="FFFFFF"/>
                </a:solidFill>
              </a:uFill>
              <a:latin typeface="Arial"/>
            </a:endParaRPr>
          </a:p>
        </p:txBody>
      </p:sp>
      <p:sp>
        <p:nvSpPr>
          <p:cNvPr id="213" name="CustomShape 8"/>
          <p:cNvSpPr/>
          <p:nvPr/>
        </p:nvSpPr>
        <p:spPr>
          <a:xfrm>
            <a:off x="92160" y="4571280"/>
            <a:ext cx="2743200" cy="365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2200" b="0" strike="noStrike" spc="-1">
                <a:solidFill>
                  <a:srgbClr val="000000"/>
                </a:solidFill>
                <a:uFill>
                  <a:solidFill>
                    <a:srgbClr val="FFFFFF"/>
                  </a:solidFill>
                </a:uFill>
                <a:latin typeface="Arial"/>
              </a:rPr>
              <a:t>Cluster </a:t>
            </a:r>
            <a:endParaRPr lang="en-US" sz="1800" b="0" strike="noStrike" spc="-1">
              <a:solidFill>
                <a:srgbClr val="000000"/>
              </a:solidFill>
              <a:uFill>
                <a:solidFill>
                  <a:srgbClr val="FFFFFF"/>
                </a:solidFill>
              </a:uFill>
              <a:latin typeface="Arial"/>
            </a:endParaRPr>
          </a:p>
        </p:txBody>
      </p:sp>
      <p:sp>
        <p:nvSpPr>
          <p:cNvPr id="214" name="CustomShape 9"/>
          <p:cNvSpPr/>
          <p:nvPr/>
        </p:nvSpPr>
        <p:spPr>
          <a:xfrm>
            <a:off x="6126480" y="2834640"/>
            <a:ext cx="2743200" cy="640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2800" b="0" strike="noStrike" spc="-1">
                <a:solidFill>
                  <a:srgbClr val="800000"/>
                </a:solidFill>
                <a:uFill>
                  <a:solidFill>
                    <a:srgbClr val="FFFFFF"/>
                  </a:solidFill>
                </a:uFill>
                <a:latin typeface="Arial"/>
              </a:rPr>
              <a:t>Demultiplexing</a:t>
            </a:r>
            <a:endParaRPr lang="en-US" sz="1800" b="0" strike="noStrike" spc="-1">
              <a:solidFill>
                <a:srgbClr val="000000"/>
              </a:solidFill>
              <a:uFill>
                <a:solidFill>
                  <a:srgbClr val="FFFFFF"/>
                </a:solidFill>
              </a:uFill>
              <a:latin typeface="Arial"/>
            </a:endParaRPr>
          </a:p>
        </p:txBody>
      </p:sp>
      <p:sp>
        <p:nvSpPr>
          <p:cNvPr id="215" name="CustomShape 10"/>
          <p:cNvSpPr/>
          <p:nvPr/>
        </p:nvSpPr>
        <p:spPr>
          <a:xfrm>
            <a:off x="2834280" y="4847040"/>
            <a:ext cx="1189080" cy="365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snRNA</a:t>
            </a:r>
          </a:p>
        </p:txBody>
      </p:sp>
      <p:sp>
        <p:nvSpPr>
          <p:cNvPr id="216" name="CustomShape 11"/>
          <p:cNvSpPr/>
          <p:nvPr/>
        </p:nvSpPr>
        <p:spPr>
          <a:xfrm>
            <a:off x="823320" y="1189440"/>
            <a:ext cx="2011320" cy="365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Poly-A tail</a:t>
            </a:r>
          </a:p>
        </p:txBody>
      </p:sp>
      <p:sp>
        <p:nvSpPr>
          <p:cNvPr id="217" name="CustomShape 12"/>
          <p:cNvSpPr/>
          <p:nvPr/>
        </p:nvSpPr>
        <p:spPr>
          <a:xfrm>
            <a:off x="4572000" y="1463040"/>
            <a:ext cx="1828800" cy="365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1300" b="0" strike="noStrike" spc="-1">
                <a:solidFill>
                  <a:srgbClr val="000000"/>
                </a:solidFill>
                <a:uFill>
                  <a:solidFill>
                    <a:srgbClr val="FFFFFF"/>
                  </a:solidFill>
                </a:uFill>
                <a:latin typeface="Arial"/>
              </a:rPr>
              <a:t>Ontology</a:t>
            </a:r>
            <a:endParaRPr lang="en-US" sz="1800" b="0" strike="noStrike" spc="-1">
              <a:solidFill>
                <a:srgbClr val="000000"/>
              </a:solidFill>
              <a:uFill>
                <a:solidFill>
                  <a:srgbClr val="FFFFFF"/>
                </a:solidFill>
              </a:uFill>
              <a:latin typeface="Arial"/>
            </a:endParaRPr>
          </a:p>
        </p:txBody>
      </p:sp>
      <p:sp>
        <p:nvSpPr>
          <p:cNvPr id="218" name="CustomShape 13"/>
          <p:cNvSpPr/>
          <p:nvPr/>
        </p:nvSpPr>
        <p:spPr>
          <a:xfrm>
            <a:off x="2468880" y="5669280"/>
            <a:ext cx="2011320" cy="365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3200" b="0" strike="noStrike" spc="-1">
                <a:solidFill>
                  <a:srgbClr val="800000"/>
                </a:solidFill>
                <a:uFill>
                  <a:solidFill>
                    <a:srgbClr val="FFFFFF"/>
                  </a:solidFill>
                </a:uFill>
                <a:latin typeface="Arial"/>
              </a:rPr>
              <a:t>Barcode</a:t>
            </a:r>
            <a:endParaRPr lang="en-US" sz="1800" b="0" strike="noStrike" spc="-1">
              <a:solidFill>
                <a:srgbClr val="000000"/>
              </a:solidFill>
              <a:uFill>
                <a:solidFill>
                  <a:srgbClr val="FFFFFF"/>
                </a:solidFill>
              </a:uFill>
              <a:latin typeface="Arial"/>
            </a:endParaRPr>
          </a:p>
        </p:txBody>
      </p:sp>
      <p:sp>
        <p:nvSpPr>
          <p:cNvPr id="219" name="CustomShape 14"/>
          <p:cNvSpPr/>
          <p:nvPr/>
        </p:nvSpPr>
        <p:spPr>
          <a:xfrm>
            <a:off x="6583320" y="4753800"/>
            <a:ext cx="1920960" cy="639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lgn="ctr">
              <a:buClr>
                <a:srgbClr val="000000"/>
              </a:buClr>
              <a:buSzPct val="45000"/>
              <a:buFont typeface="Wingdings" charset="2"/>
              <a:buChar char=""/>
            </a:pPr>
            <a:r>
              <a:rPr lang="en-US" sz="1800" b="0" strike="noStrike" spc="-1">
                <a:solidFill>
                  <a:srgbClr val="000000"/>
                </a:solidFill>
                <a:uFill>
                  <a:solidFill>
                    <a:srgbClr val="FFFFFF"/>
                  </a:solidFill>
                </a:uFill>
                <a:latin typeface="Arial"/>
              </a:rPr>
              <a:t>Bonferroni Correction</a:t>
            </a:r>
          </a:p>
        </p:txBody>
      </p:sp>
      <p:sp>
        <p:nvSpPr>
          <p:cNvPr id="220" name="CustomShape 15"/>
          <p:cNvSpPr/>
          <p:nvPr/>
        </p:nvSpPr>
        <p:spPr>
          <a:xfrm>
            <a:off x="6492960" y="1735920"/>
            <a:ext cx="2193840" cy="639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Fragments cluster</a:t>
            </a:r>
          </a:p>
        </p:txBody>
      </p:sp>
      <p:sp>
        <p:nvSpPr>
          <p:cNvPr id="221" name="TextShape 16"/>
          <p:cNvSpPr txBox="1"/>
          <p:nvPr/>
        </p:nvSpPr>
        <p:spPr>
          <a:xfrm>
            <a:off x="2926080" y="1554480"/>
            <a:ext cx="1371600" cy="770040"/>
          </a:xfrm>
          <a:prstGeom prst="rect">
            <a:avLst/>
          </a:prstGeom>
          <a:noFill/>
          <a:ln>
            <a:noFill/>
          </a:ln>
        </p:spPr>
        <p:txBody>
          <a:bodyPr lIns="90000" tIns="45000" rIns="90000" bIns="45000"/>
          <a:lstStyle/>
          <a:p>
            <a:r>
              <a:rPr lang="en-US" sz="2400" b="0" strike="noStrike" spc="-1">
                <a:solidFill>
                  <a:srgbClr val="800000"/>
                </a:solidFill>
                <a:uFill>
                  <a:solidFill>
                    <a:srgbClr val="FFFFFF"/>
                  </a:solidFill>
                </a:uFill>
                <a:latin typeface="Arial"/>
              </a:rPr>
              <a:t>Fastq</a:t>
            </a:r>
            <a:endParaRPr lang="en-US" sz="1800" b="0" strike="noStrike" spc="-1">
              <a:solidFill>
                <a:srgbClr val="000000"/>
              </a:solidFill>
              <a:uFill>
                <a:solidFill>
                  <a:srgbClr val="FFFFFF"/>
                </a:solidFill>
              </a:uFill>
              <a:latin typeface="Arial"/>
            </a:endParaRPr>
          </a:p>
        </p:txBody>
      </p:sp>
      <p:sp>
        <p:nvSpPr>
          <p:cNvPr id="222" name="TextShape 17"/>
          <p:cNvSpPr txBox="1"/>
          <p:nvPr/>
        </p:nvSpPr>
        <p:spPr>
          <a:xfrm>
            <a:off x="2743200" y="3931920"/>
            <a:ext cx="1828800" cy="657360"/>
          </a:xfrm>
          <a:prstGeom prst="rect">
            <a:avLst/>
          </a:prstGeom>
          <a:noFill/>
          <a:ln>
            <a:noFill/>
          </a:ln>
        </p:spPr>
        <p:txBody>
          <a:bodyPr lIns="90000" tIns="45000" rIns="90000" bIns="45000"/>
          <a:lstStyle/>
          <a:p>
            <a:r>
              <a:rPr lang="en-US" sz="4000" b="0" strike="noStrike" spc="-1">
                <a:solidFill>
                  <a:srgbClr val="800000"/>
                </a:solidFill>
                <a:uFill>
                  <a:solidFill>
                    <a:srgbClr val="FFFFFF"/>
                  </a:solidFill>
                </a:uFill>
                <a:latin typeface="Arial"/>
              </a:rPr>
              <a:t>BAM</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5560" y="205920"/>
            <a:ext cx="9118080" cy="617040"/>
          </a:xfrm>
          <a:prstGeom prst="rect">
            <a:avLst/>
          </a:prstGeom>
          <a:noFill/>
          <a:ln>
            <a:noFill/>
          </a:ln>
        </p:spPr>
        <p:txBody>
          <a:bodyPr anchor="ctr"/>
          <a:lstStyle/>
          <a:p>
            <a:pPr algn="ctr">
              <a:lnSpc>
                <a:spcPct val="100000"/>
              </a:lnSpc>
            </a:pPr>
            <a:r>
              <a:rPr lang="en-US" sz="4000" b="0" strike="noStrike" spc="-97" dirty="0">
                <a:solidFill>
                  <a:srgbClr val="0082B9"/>
                </a:solidFill>
                <a:uFill>
                  <a:solidFill>
                    <a:srgbClr val="FFFFFF"/>
                  </a:solidFill>
                </a:uFill>
                <a:latin typeface="Arial"/>
              </a:rPr>
              <a:t>NGS </a:t>
            </a:r>
            <a:r>
              <a:rPr lang="en-US" sz="4000" b="0" strike="noStrike" spc="-97" dirty="0" smtClean="0">
                <a:solidFill>
                  <a:srgbClr val="0082B9"/>
                </a:solidFill>
                <a:uFill>
                  <a:solidFill>
                    <a:srgbClr val="FFFFFF"/>
                  </a:solidFill>
                </a:uFill>
                <a:latin typeface="Arial"/>
              </a:rPr>
              <a:t>Terminology: Pipeline, Sequencing</a:t>
            </a:r>
            <a:endParaRPr lang="en-US" sz="1800" b="0" strike="noStrike" spc="-1" dirty="0">
              <a:solidFill>
                <a:srgbClr val="292934"/>
              </a:solidFill>
              <a:uFill>
                <a:solidFill>
                  <a:srgbClr val="FFFFFF"/>
                </a:solidFill>
              </a:uFill>
              <a:latin typeface="Arial"/>
            </a:endParaRPr>
          </a:p>
        </p:txBody>
      </p:sp>
      <p:sp>
        <p:nvSpPr>
          <p:cNvPr id="5" name="CustomShape 2"/>
          <p:cNvSpPr/>
          <p:nvPr/>
        </p:nvSpPr>
        <p:spPr>
          <a:xfrm>
            <a:off x="3995640" y="196092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Demultiplexing</a:t>
            </a:r>
            <a:endParaRPr lang="en-US" sz="1800" b="0" strike="noStrike" spc="-1">
              <a:solidFill>
                <a:srgbClr val="000000"/>
              </a:solidFill>
              <a:uFill>
                <a:solidFill>
                  <a:srgbClr val="FFFFFF"/>
                </a:solidFill>
              </a:uFill>
              <a:latin typeface="Arial"/>
            </a:endParaRPr>
          </a:p>
        </p:txBody>
      </p:sp>
      <p:sp>
        <p:nvSpPr>
          <p:cNvPr id="6" name="CustomShape 3"/>
          <p:cNvSpPr/>
          <p:nvPr/>
        </p:nvSpPr>
        <p:spPr>
          <a:xfrm>
            <a:off x="3995640" y="328644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dirty="0">
                <a:solidFill>
                  <a:srgbClr val="000000"/>
                </a:solidFill>
                <a:uFill>
                  <a:solidFill>
                    <a:srgbClr val="FFFFFF"/>
                  </a:solidFill>
                </a:uFill>
                <a:latin typeface="Arial"/>
                <a:ea typeface="Arial"/>
              </a:rPr>
              <a:t>Alignment</a:t>
            </a:r>
            <a:endParaRPr lang="en-US" sz="1800" b="0" strike="noStrike" spc="-1" dirty="0">
              <a:solidFill>
                <a:srgbClr val="000000"/>
              </a:solidFill>
              <a:uFill>
                <a:solidFill>
                  <a:srgbClr val="FFFFFF"/>
                </a:solidFill>
              </a:uFill>
              <a:latin typeface="Arial"/>
            </a:endParaRPr>
          </a:p>
        </p:txBody>
      </p:sp>
      <p:sp>
        <p:nvSpPr>
          <p:cNvPr id="7" name="CustomShape 4"/>
          <p:cNvSpPr/>
          <p:nvPr/>
        </p:nvSpPr>
        <p:spPr>
          <a:xfrm>
            <a:off x="2342520" y="515628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Population Studies</a:t>
            </a:r>
            <a:endParaRPr lang="en-US" sz="1800" b="0" strike="noStrike" spc="-1">
              <a:solidFill>
                <a:srgbClr val="000000"/>
              </a:solidFill>
              <a:uFill>
                <a:solidFill>
                  <a:srgbClr val="FFFFFF"/>
                </a:solidFill>
              </a:uFill>
              <a:latin typeface="Arial"/>
            </a:endParaRPr>
          </a:p>
        </p:txBody>
      </p:sp>
      <p:sp>
        <p:nvSpPr>
          <p:cNvPr id="8" name="CustomShape 5"/>
          <p:cNvSpPr/>
          <p:nvPr/>
        </p:nvSpPr>
        <p:spPr>
          <a:xfrm>
            <a:off x="5394960" y="513792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Differential Expression</a:t>
            </a:r>
            <a:endParaRPr lang="en-US" sz="1800" b="0" strike="noStrike" spc="-1">
              <a:solidFill>
                <a:srgbClr val="000000"/>
              </a:solidFill>
              <a:uFill>
                <a:solidFill>
                  <a:srgbClr val="FFFFFF"/>
                </a:solidFill>
              </a:uFill>
              <a:latin typeface="Arial"/>
            </a:endParaRPr>
          </a:p>
        </p:txBody>
      </p:sp>
      <p:sp>
        <p:nvSpPr>
          <p:cNvPr id="9" name="CustomShape 6"/>
          <p:cNvSpPr/>
          <p:nvPr/>
        </p:nvSpPr>
        <p:spPr>
          <a:xfrm>
            <a:off x="7463160" y="513792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Relative Expression</a:t>
            </a:r>
            <a:endParaRPr lang="en-US" sz="1800" b="0" strike="noStrike" spc="-1">
              <a:solidFill>
                <a:srgbClr val="000000"/>
              </a:solidFill>
              <a:uFill>
                <a:solidFill>
                  <a:srgbClr val="FFFFFF"/>
                </a:solidFill>
              </a:uFill>
              <a:latin typeface="Arial"/>
            </a:endParaRPr>
          </a:p>
        </p:txBody>
      </p:sp>
      <p:sp>
        <p:nvSpPr>
          <p:cNvPr id="10" name="CustomShape 7"/>
          <p:cNvSpPr/>
          <p:nvPr/>
        </p:nvSpPr>
        <p:spPr>
          <a:xfrm>
            <a:off x="275760" y="5156640"/>
            <a:ext cx="1406520" cy="439920"/>
          </a:xfrm>
          <a:prstGeom prst="rect">
            <a:avLst/>
          </a:prstGeom>
          <a:solidFill>
            <a:srgbClr val="99CCCC"/>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Individual Studies</a:t>
            </a:r>
            <a:endParaRPr lang="en-US" sz="1800" b="0" strike="noStrike" spc="-1">
              <a:solidFill>
                <a:srgbClr val="000000"/>
              </a:solidFill>
              <a:uFill>
                <a:solidFill>
                  <a:srgbClr val="FFFFFF"/>
                </a:solidFill>
              </a:uFill>
              <a:latin typeface="Arial"/>
            </a:endParaRPr>
          </a:p>
        </p:txBody>
      </p:sp>
      <p:cxnSp>
        <p:nvCxnSpPr>
          <p:cNvPr id="11" name="Line 8"/>
          <p:cNvCxnSpPr/>
          <p:nvPr/>
        </p:nvCxnSpPr>
        <p:spPr>
          <a:xfrm flipH="1">
            <a:off x="4700520" y="1719720"/>
            <a:ext cx="5040" cy="241560"/>
          </a:xfrm>
          <a:prstGeom prst="straightConnector1">
            <a:avLst/>
          </a:prstGeom>
          <a:ln w="9360">
            <a:solidFill>
              <a:srgbClr val="595959"/>
            </a:solidFill>
            <a:round/>
            <a:tailEnd type="triangle" w="med" len="med"/>
          </a:ln>
        </p:spPr>
      </p:cxnSp>
      <p:cxnSp>
        <p:nvCxnSpPr>
          <p:cNvPr id="12" name="Line 9"/>
          <p:cNvCxnSpPr/>
          <p:nvPr/>
        </p:nvCxnSpPr>
        <p:spPr>
          <a:xfrm>
            <a:off x="4698720" y="2401560"/>
            <a:ext cx="2160" cy="259560"/>
          </a:xfrm>
          <a:prstGeom prst="straightConnector1">
            <a:avLst/>
          </a:prstGeom>
          <a:ln w="9360">
            <a:solidFill>
              <a:srgbClr val="595959"/>
            </a:solidFill>
            <a:round/>
            <a:tailEnd type="triangle" w="med" len="med"/>
          </a:ln>
        </p:spPr>
      </p:cxnSp>
      <p:cxnSp>
        <p:nvCxnSpPr>
          <p:cNvPr id="13" name="Line 10"/>
          <p:cNvCxnSpPr/>
          <p:nvPr/>
        </p:nvCxnSpPr>
        <p:spPr>
          <a:xfrm>
            <a:off x="4698720" y="3100680"/>
            <a:ext cx="2160" cy="186480"/>
          </a:xfrm>
          <a:prstGeom prst="straightConnector1">
            <a:avLst/>
          </a:prstGeom>
          <a:ln w="9360">
            <a:solidFill>
              <a:srgbClr val="595959"/>
            </a:solidFill>
            <a:round/>
            <a:tailEnd type="triangle" w="med" len="med"/>
          </a:ln>
        </p:spPr>
      </p:cxnSp>
      <p:cxnSp>
        <p:nvCxnSpPr>
          <p:cNvPr id="14" name="Line 11"/>
          <p:cNvCxnSpPr>
            <a:stCxn id="6" idx="2"/>
          </p:cNvCxnSpPr>
          <p:nvPr/>
        </p:nvCxnSpPr>
        <p:spPr>
          <a:xfrm flipH="1">
            <a:off x="2011680" y="3726000"/>
            <a:ext cx="2687400" cy="572040"/>
          </a:xfrm>
          <a:prstGeom prst="straightConnector1">
            <a:avLst/>
          </a:prstGeom>
          <a:ln w="9360">
            <a:solidFill>
              <a:srgbClr val="595959"/>
            </a:solidFill>
            <a:round/>
            <a:tailEnd type="triangle" w="med" len="med"/>
          </a:ln>
        </p:spPr>
      </p:cxnSp>
      <p:cxnSp>
        <p:nvCxnSpPr>
          <p:cNvPr id="15" name="Line 12"/>
          <p:cNvCxnSpPr>
            <a:stCxn id="6" idx="2"/>
          </p:cNvCxnSpPr>
          <p:nvPr/>
        </p:nvCxnSpPr>
        <p:spPr>
          <a:xfrm>
            <a:off x="4698720" y="3726000"/>
            <a:ext cx="2433960" cy="572040"/>
          </a:xfrm>
          <a:prstGeom prst="straightConnector1">
            <a:avLst/>
          </a:prstGeom>
          <a:ln w="9360">
            <a:solidFill>
              <a:srgbClr val="595959"/>
            </a:solidFill>
            <a:round/>
            <a:tailEnd type="triangle" w="med" len="med"/>
          </a:ln>
        </p:spPr>
      </p:cxnSp>
      <p:cxnSp>
        <p:nvCxnSpPr>
          <p:cNvPr id="16" name="Line 13"/>
          <p:cNvCxnSpPr/>
          <p:nvPr/>
        </p:nvCxnSpPr>
        <p:spPr>
          <a:xfrm flipH="1">
            <a:off x="914400" y="4789800"/>
            <a:ext cx="1160640" cy="367200"/>
          </a:xfrm>
          <a:prstGeom prst="straightConnector1">
            <a:avLst/>
          </a:prstGeom>
          <a:ln w="9360">
            <a:solidFill>
              <a:srgbClr val="595959"/>
            </a:solidFill>
            <a:round/>
            <a:tailEnd type="triangle" w="med" len="med"/>
          </a:ln>
        </p:spPr>
      </p:cxnSp>
      <p:cxnSp>
        <p:nvCxnSpPr>
          <p:cNvPr id="17" name="Line 14"/>
          <p:cNvCxnSpPr>
            <a:endCxn id="7" idx="0"/>
          </p:cNvCxnSpPr>
          <p:nvPr/>
        </p:nvCxnSpPr>
        <p:spPr>
          <a:xfrm>
            <a:off x="2074680" y="4789800"/>
            <a:ext cx="971280" cy="366840"/>
          </a:xfrm>
          <a:prstGeom prst="straightConnector1">
            <a:avLst/>
          </a:prstGeom>
          <a:ln w="9360">
            <a:solidFill>
              <a:srgbClr val="595959"/>
            </a:solidFill>
            <a:round/>
            <a:tailEnd type="triangle" w="med" len="med"/>
          </a:ln>
        </p:spPr>
      </p:cxnSp>
      <p:cxnSp>
        <p:nvCxnSpPr>
          <p:cNvPr id="18" name="Line 15"/>
          <p:cNvCxnSpPr>
            <a:endCxn id="8" idx="0"/>
          </p:cNvCxnSpPr>
          <p:nvPr/>
        </p:nvCxnSpPr>
        <p:spPr>
          <a:xfrm flipH="1">
            <a:off x="6098040" y="4789800"/>
            <a:ext cx="1034640" cy="348480"/>
          </a:xfrm>
          <a:prstGeom prst="straightConnector1">
            <a:avLst/>
          </a:prstGeom>
          <a:ln w="9360">
            <a:solidFill>
              <a:srgbClr val="595959"/>
            </a:solidFill>
            <a:round/>
            <a:tailEnd type="triangle" w="med" len="med"/>
          </a:ln>
        </p:spPr>
      </p:cxnSp>
      <p:cxnSp>
        <p:nvCxnSpPr>
          <p:cNvPr id="19" name="Line 16"/>
          <p:cNvCxnSpPr>
            <a:endCxn id="9" idx="0"/>
          </p:cNvCxnSpPr>
          <p:nvPr/>
        </p:nvCxnSpPr>
        <p:spPr>
          <a:xfrm>
            <a:off x="7132320" y="4789800"/>
            <a:ext cx="1034280" cy="348480"/>
          </a:xfrm>
          <a:prstGeom prst="straightConnector1">
            <a:avLst/>
          </a:prstGeom>
          <a:ln w="9360">
            <a:solidFill>
              <a:srgbClr val="595959"/>
            </a:solidFill>
            <a:round/>
            <a:tailEnd type="triangle" w="med" len="med"/>
          </a:ln>
        </p:spPr>
      </p:cxnSp>
      <p:sp>
        <p:nvSpPr>
          <p:cNvPr id="20" name="CustomShape 17"/>
          <p:cNvSpPr/>
          <p:nvPr/>
        </p:nvSpPr>
        <p:spPr>
          <a:xfrm>
            <a:off x="274320" y="266940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Assembly</a:t>
            </a:r>
            <a:endParaRPr lang="en-US" sz="1800" b="0" strike="noStrike" spc="-1">
              <a:solidFill>
                <a:srgbClr val="000000"/>
              </a:solidFill>
              <a:uFill>
                <a:solidFill>
                  <a:srgbClr val="FFFFFF"/>
                </a:solidFill>
              </a:uFill>
              <a:latin typeface="Arial"/>
            </a:endParaRPr>
          </a:p>
        </p:txBody>
      </p:sp>
      <p:cxnSp>
        <p:nvCxnSpPr>
          <p:cNvPr id="21" name="Line 18"/>
          <p:cNvCxnSpPr>
            <a:endCxn id="20" idx="3"/>
          </p:cNvCxnSpPr>
          <p:nvPr/>
        </p:nvCxnSpPr>
        <p:spPr>
          <a:xfrm flipH="1">
            <a:off x="1680840" y="2871360"/>
            <a:ext cx="2315160" cy="18000"/>
          </a:xfrm>
          <a:prstGeom prst="straightConnector1">
            <a:avLst/>
          </a:prstGeom>
          <a:ln w="9360">
            <a:solidFill>
              <a:srgbClr val="595959"/>
            </a:solidFill>
            <a:round/>
            <a:tailEnd type="triangle" w="med" len="med"/>
          </a:ln>
        </p:spPr>
      </p:cxnSp>
      <p:sp>
        <p:nvSpPr>
          <p:cNvPr id="22" name="CustomShape 19"/>
          <p:cNvSpPr/>
          <p:nvPr/>
        </p:nvSpPr>
        <p:spPr>
          <a:xfrm>
            <a:off x="4002120" y="1280160"/>
            <a:ext cx="1406520" cy="439560"/>
          </a:xfrm>
          <a:prstGeom prst="rect">
            <a:avLst/>
          </a:prstGeom>
          <a:solidFill>
            <a:srgbClr val="C00000"/>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Sequencing</a:t>
            </a:r>
            <a:endParaRPr lang="en-US" sz="1800" b="0" strike="noStrike" spc="-1">
              <a:solidFill>
                <a:srgbClr val="000000"/>
              </a:solidFill>
              <a:uFill>
                <a:solidFill>
                  <a:srgbClr val="FFFFFF"/>
                </a:solidFill>
              </a:uFill>
              <a:latin typeface="Arial"/>
            </a:endParaRPr>
          </a:p>
        </p:txBody>
      </p:sp>
      <p:sp>
        <p:nvSpPr>
          <p:cNvPr id="23" name="CustomShape 20"/>
          <p:cNvSpPr/>
          <p:nvPr/>
        </p:nvSpPr>
        <p:spPr>
          <a:xfrm>
            <a:off x="5303520" y="4297680"/>
            <a:ext cx="3657600" cy="1463040"/>
          </a:xfrm>
          <a:custGeom>
            <a:avLst/>
            <a:gdLst/>
            <a:ahLst/>
            <a:cxnLst/>
            <a:rect l="0" t="0" r="r" b="b"/>
            <a:pathLst>
              <a:path w="10162" h="4066">
                <a:moveTo>
                  <a:pt x="677" y="0"/>
                </a:moveTo>
                <a:cubicBezTo>
                  <a:pt x="338" y="0"/>
                  <a:pt x="0" y="338"/>
                  <a:pt x="0" y="677"/>
                </a:cubicBezTo>
                <a:lnTo>
                  <a:pt x="0" y="3387"/>
                </a:lnTo>
                <a:cubicBezTo>
                  <a:pt x="0" y="3726"/>
                  <a:pt x="338" y="4065"/>
                  <a:pt x="677" y="4065"/>
                </a:cubicBezTo>
                <a:lnTo>
                  <a:pt x="9483" y="4065"/>
                </a:lnTo>
                <a:cubicBezTo>
                  <a:pt x="9822" y="4065"/>
                  <a:pt x="10161" y="3726"/>
                  <a:pt x="10161" y="3387"/>
                </a:cubicBezTo>
                <a:lnTo>
                  <a:pt x="10161" y="677"/>
                </a:lnTo>
                <a:cubicBezTo>
                  <a:pt x="10161" y="338"/>
                  <a:pt x="9822" y="0"/>
                  <a:pt x="9483" y="0"/>
                </a:cubicBezTo>
                <a:lnTo>
                  <a:pt x="677" y="0"/>
                </a:lnTo>
              </a:path>
            </a:pathLst>
          </a:custGeom>
          <a:noFill/>
          <a:ln>
            <a:solidFill>
              <a:srgbClr val="3465A4"/>
            </a:solidFill>
          </a:ln>
        </p:spPr>
        <p:style>
          <a:lnRef idx="0">
            <a:scrgbClr r="0" g="0" b="0"/>
          </a:lnRef>
          <a:fillRef idx="0">
            <a:scrgbClr r="0" g="0" b="0"/>
          </a:fillRef>
          <a:effectRef idx="0">
            <a:scrgbClr r="0" g="0" b="0"/>
          </a:effectRef>
          <a:fontRef idx="minor"/>
        </p:style>
      </p:sp>
      <p:sp>
        <p:nvSpPr>
          <p:cNvPr id="24" name="CustomShape 21"/>
          <p:cNvSpPr/>
          <p:nvPr/>
        </p:nvSpPr>
        <p:spPr>
          <a:xfrm>
            <a:off x="182880" y="4297680"/>
            <a:ext cx="3657600" cy="1463040"/>
          </a:xfrm>
          <a:custGeom>
            <a:avLst/>
            <a:gdLst/>
            <a:ahLst/>
            <a:cxnLst/>
            <a:rect l="0" t="0" r="r" b="b"/>
            <a:pathLst>
              <a:path w="10162" h="4066">
                <a:moveTo>
                  <a:pt x="677" y="0"/>
                </a:moveTo>
                <a:cubicBezTo>
                  <a:pt x="338" y="0"/>
                  <a:pt x="0" y="338"/>
                  <a:pt x="0" y="677"/>
                </a:cubicBezTo>
                <a:lnTo>
                  <a:pt x="0" y="3387"/>
                </a:lnTo>
                <a:cubicBezTo>
                  <a:pt x="0" y="3726"/>
                  <a:pt x="338" y="4065"/>
                  <a:pt x="677" y="4065"/>
                </a:cubicBezTo>
                <a:lnTo>
                  <a:pt x="9483" y="4065"/>
                </a:lnTo>
                <a:cubicBezTo>
                  <a:pt x="9822" y="4065"/>
                  <a:pt x="10161" y="3726"/>
                  <a:pt x="10161" y="3387"/>
                </a:cubicBezTo>
                <a:lnTo>
                  <a:pt x="10161" y="677"/>
                </a:lnTo>
                <a:cubicBezTo>
                  <a:pt x="10161" y="338"/>
                  <a:pt x="9822" y="0"/>
                  <a:pt x="9483" y="0"/>
                </a:cubicBezTo>
                <a:lnTo>
                  <a:pt x="677" y="0"/>
                </a:lnTo>
              </a:path>
            </a:pathLst>
          </a:custGeom>
          <a:noFill/>
          <a:ln>
            <a:solidFill>
              <a:srgbClr val="3465A4"/>
            </a:solidFill>
          </a:ln>
        </p:spPr>
        <p:style>
          <a:lnRef idx="0">
            <a:scrgbClr r="0" g="0" b="0"/>
          </a:lnRef>
          <a:fillRef idx="0">
            <a:scrgbClr r="0" g="0" b="0"/>
          </a:fillRef>
          <a:effectRef idx="0">
            <a:scrgbClr r="0" g="0" b="0"/>
          </a:effectRef>
          <a:fontRef idx="minor"/>
        </p:style>
      </p:sp>
      <p:sp>
        <p:nvSpPr>
          <p:cNvPr id="25" name="CustomShape 22"/>
          <p:cNvSpPr/>
          <p:nvPr/>
        </p:nvSpPr>
        <p:spPr>
          <a:xfrm>
            <a:off x="3995640" y="265176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Fastq(c)</a:t>
            </a:r>
            <a:endParaRPr lang="en-US" sz="1800" b="0" strike="noStrike" spc="-1">
              <a:solidFill>
                <a:srgbClr val="000000"/>
              </a:solidFill>
              <a:uFill>
                <a:solidFill>
                  <a:srgbClr val="FFFFFF"/>
                </a:solidFill>
              </a:uFill>
              <a:latin typeface="Arial"/>
            </a:endParaRPr>
          </a:p>
        </p:txBody>
      </p:sp>
      <p:sp>
        <p:nvSpPr>
          <p:cNvPr id="26" name="CustomShape 23"/>
          <p:cNvSpPr/>
          <p:nvPr/>
        </p:nvSpPr>
        <p:spPr>
          <a:xfrm>
            <a:off x="6400800" y="434988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Counting</a:t>
            </a:r>
            <a:endParaRPr lang="en-US" sz="1800" b="0" strike="noStrike" spc="-1">
              <a:solidFill>
                <a:srgbClr val="000000"/>
              </a:solidFill>
              <a:uFill>
                <a:solidFill>
                  <a:srgbClr val="FFFFFF"/>
                </a:solidFill>
              </a:uFill>
              <a:latin typeface="Arial"/>
            </a:endParaRPr>
          </a:p>
        </p:txBody>
      </p:sp>
      <p:sp>
        <p:nvSpPr>
          <p:cNvPr id="27" name="CustomShape 24"/>
          <p:cNvSpPr/>
          <p:nvPr/>
        </p:nvSpPr>
        <p:spPr>
          <a:xfrm>
            <a:off x="1371600" y="4349880"/>
            <a:ext cx="1406520" cy="439920"/>
          </a:xfrm>
          <a:prstGeom prst="rect">
            <a:avLst/>
          </a:prstGeom>
          <a:solidFill>
            <a:srgbClr val="99CCCC"/>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Variant Calling</a:t>
            </a:r>
            <a:endParaRPr lang="en-US" sz="1800" b="0" strike="noStrike" spc="-1">
              <a:solidFill>
                <a:srgbClr val="000000"/>
              </a:solidFill>
              <a:uFill>
                <a:solidFill>
                  <a:srgbClr val="FFFFFF"/>
                </a:solidFill>
              </a:uFill>
              <a:latin typeface="Arial"/>
            </a:endParaRPr>
          </a:p>
        </p:txBody>
      </p:sp>
      <p:sp>
        <p:nvSpPr>
          <p:cNvPr id="28" name="CustomShape 25"/>
          <p:cNvSpPr/>
          <p:nvPr/>
        </p:nvSpPr>
        <p:spPr>
          <a:xfrm>
            <a:off x="2525400" y="3931920"/>
            <a:ext cx="14065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DNA</a:t>
            </a:r>
            <a:endParaRPr lang="en-US" sz="1800" b="0" strike="noStrike" spc="-1">
              <a:solidFill>
                <a:srgbClr val="000000"/>
              </a:solidFill>
              <a:uFill>
                <a:solidFill>
                  <a:srgbClr val="FFFFFF"/>
                </a:solidFill>
              </a:uFill>
              <a:latin typeface="Arial"/>
            </a:endParaRPr>
          </a:p>
        </p:txBody>
      </p:sp>
      <p:sp>
        <p:nvSpPr>
          <p:cNvPr id="29" name="CustomShape 26"/>
          <p:cNvSpPr/>
          <p:nvPr/>
        </p:nvSpPr>
        <p:spPr>
          <a:xfrm>
            <a:off x="5212080" y="3931920"/>
            <a:ext cx="14065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RNA</a:t>
            </a:r>
            <a:endParaRPr lang="en-US" sz="1800" b="0" strike="noStrike" spc="-1">
              <a:solidFill>
                <a:srgbClr val="000000"/>
              </a:solidFill>
              <a:uFill>
                <a:solidFill>
                  <a:srgbClr val="FFFFFF"/>
                </a:solidFill>
              </a:uFill>
              <a:latin typeface="Arial"/>
            </a:endParaRPr>
          </a:p>
        </p:txBody>
      </p:sp>
      <p:sp>
        <p:nvSpPr>
          <p:cNvPr id="30" name="CustomShape 27"/>
          <p:cNvSpPr/>
          <p:nvPr/>
        </p:nvSpPr>
        <p:spPr>
          <a:xfrm>
            <a:off x="2286000" y="2762640"/>
            <a:ext cx="11887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DNA (RNA)</a:t>
            </a:r>
            <a:endParaRPr lang="en-US" sz="1800" b="0" strike="noStrike" spc="-1">
              <a:solidFill>
                <a:srgbClr val="000000"/>
              </a:solidFill>
              <a:uFill>
                <a:solidFill>
                  <a:srgbClr val="FFFFFF"/>
                </a:solidFill>
              </a:uFill>
              <a:latin typeface="Arial"/>
            </a:endParaRPr>
          </a:p>
        </p:txBody>
      </p:sp>
      <p:pic>
        <p:nvPicPr>
          <p:cNvPr id="31" name="Picture 30"/>
          <p:cNvPicPr/>
          <p:nvPr/>
        </p:nvPicPr>
        <p:blipFill>
          <a:blip r:embed="rId2"/>
          <a:stretch/>
        </p:blipFill>
        <p:spPr>
          <a:xfrm>
            <a:off x="5682960" y="1405283"/>
            <a:ext cx="2748960" cy="1828080"/>
          </a:xfrm>
          <a:prstGeom prst="rect">
            <a:avLst/>
          </a:prstGeom>
          <a:ln>
            <a:noFill/>
          </a:ln>
        </p:spPr>
      </p:pic>
    </p:spTree>
    <p:extLst>
      <p:ext uri="{BB962C8B-B14F-4D97-AF65-F5344CB8AC3E}">
        <p14:creationId xmlns:p14="http://schemas.microsoft.com/office/powerpoint/2010/main" val="25136478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Picture 282"/>
          <p:cNvPicPr/>
          <p:nvPr/>
        </p:nvPicPr>
        <p:blipFill>
          <a:blip r:embed="rId2"/>
          <a:stretch/>
        </p:blipFill>
        <p:spPr>
          <a:xfrm>
            <a:off x="1540080" y="1371600"/>
            <a:ext cx="1386000" cy="1515960"/>
          </a:xfrm>
          <a:prstGeom prst="rect">
            <a:avLst/>
          </a:prstGeom>
          <a:ln>
            <a:noFill/>
          </a:ln>
        </p:spPr>
      </p:pic>
      <p:sp>
        <p:nvSpPr>
          <p:cNvPr id="284" name="CustomShape 1"/>
          <p:cNvSpPr/>
          <p:nvPr/>
        </p:nvSpPr>
        <p:spPr>
          <a:xfrm>
            <a:off x="6328440" y="17870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85" name="CustomShape 2"/>
          <p:cNvSpPr/>
          <p:nvPr/>
        </p:nvSpPr>
        <p:spPr>
          <a:xfrm>
            <a:off x="6420600" y="23396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286" name="CustomShape 3"/>
          <p:cNvSpPr/>
          <p:nvPr/>
        </p:nvSpPr>
        <p:spPr>
          <a:xfrm>
            <a:off x="4963320" y="182520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87" name="CustomShape 4"/>
          <p:cNvSpPr/>
          <p:nvPr/>
        </p:nvSpPr>
        <p:spPr>
          <a:xfrm>
            <a:off x="6636240" y="15267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88" name="CustomShape 5"/>
          <p:cNvSpPr/>
          <p:nvPr/>
        </p:nvSpPr>
        <p:spPr>
          <a:xfrm>
            <a:off x="5952240" y="19555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89" name="CustomShape 6"/>
          <p:cNvSpPr/>
          <p:nvPr/>
        </p:nvSpPr>
        <p:spPr>
          <a:xfrm>
            <a:off x="6104520" y="210780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90" name="CustomShape 7"/>
          <p:cNvSpPr/>
          <p:nvPr/>
        </p:nvSpPr>
        <p:spPr>
          <a:xfrm>
            <a:off x="6409440" y="24127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91" name="CustomShape 8"/>
          <p:cNvSpPr/>
          <p:nvPr/>
        </p:nvSpPr>
        <p:spPr>
          <a:xfrm>
            <a:off x="5799600" y="18028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92" name="CustomShape 9"/>
          <p:cNvSpPr/>
          <p:nvPr/>
        </p:nvSpPr>
        <p:spPr>
          <a:xfrm>
            <a:off x="5952240" y="19555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93" name="CustomShape 10"/>
          <p:cNvSpPr/>
          <p:nvPr/>
        </p:nvSpPr>
        <p:spPr>
          <a:xfrm>
            <a:off x="6104520" y="210780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94" name="CustomShape 11"/>
          <p:cNvSpPr/>
          <p:nvPr/>
        </p:nvSpPr>
        <p:spPr>
          <a:xfrm>
            <a:off x="6256800" y="22600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95" name="CustomShape 12"/>
          <p:cNvSpPr/>
          <p:nvPr/>
        </p:nvSpPr>
        <p:spPr>
          <a:xfrm>
            <a:off x="6225120" y="2515680"/>
            <a:ext cx="457200" cy="44640"/>
          </a:xfrm>
          <a:custGeom>
            <a:avLst/>
            <a:gdLst/>
            <a:ahLst/>
            <a:cxnLst/>
            <a:rect l="0" t="0" r="r" b="b"/>
            <a:pathLst>
              <a:path w="1272" h="126">
                <a:moveTo>
                  <a:pt x="20" y="0"/>
                </a:moveTo>
                <a:cubicBezTo>
                  <a:pt x="10" y="0"/>
                  <a:pt x="0" y="10"/>
                  <a:pt x="0" y="20"/>
                </a:cubicBezTo>
                <a:lnTo>
                  <a:pt x="0" y="104"/>
                </a:lnTo>
                <a:cubicBezTo>
                  <a:pt x="0" y="114"/>
                  <a:pt x="10" y="125"/>
                  <a:pt x="20" y="125"/>
                </a:cubicBezTo>
                <a:lnTo>
                  <a:pt x="1250" y="125"/>
                </a:lnTo>
                <a:cubicBezTo>
                  <a:pt x="1260" y="125"/>
                  <a:pt x="1271" y="114"/>
                  <a:pt x="1271" y="104"/>
                </a:cubicBezTo>
                <a:lnTo>
                  <a:pt x="1271" y="20"/>
                </a:lnTo>
                <a:cubicBezTo>
                  <a:pt x="1271" y="10"/>
                  <a:pt x="1260" y="0"/>
                  <a:pt x="1250" y="0"/>
                </a:cubicBezTo>
                <a:lnTo>
                  <a:pt x="20"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96" name="CustomShape 13"/>
          <p:cNvSpPr/>
          <p:nvPr/>
        </p:nvSpPr>
        <p:spPr>
          <a:xfrm>
            <a:off x="5539320" y="15379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297" name="CustomShape 14"/>
          <p:cNvSpPr/>
          <p:nvPr/>
        </p:nvSpPr>
        <p:spPr>
          <a:xfrm>
            <a:off x="5307480" y="17427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298" name="CustomShape 15"/>
          <p:cNvSpPr/>
          <p:nvPr/>
        </p:nvSpPr>
        <p:spPr>
          <a:xfrm>
            <a:off x="7090560" y="23792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299" name="CustomShape 16"/>
          <p:cNvSpPr/>
          <p:nvPr/>
        </p:nvSpPr>
        <p:spPr>
          <a:xfrm>
            <a:off x="6472800" y="18838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00" name="CustomShape 17"/>
          <p:cNvSpPr/>
          <p:nvPr/>
        </p:nvSpPr>
        <p:spPr>
          <a:xfrm>
            <a:off x="5115600" y="19774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01" name="CustomShape 18"/>
          <p:cNvSpPr/>
          <p:nvPr/>
        </p:nvSpPr>
        <p:spPr>
          <a:xfrm>
            <a:off x="5267880" y="21301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02" name="CustomShape 19"/>
          <p:cNvSpPr/>
          <p:nvPr/>
        </p:nvSpPr>
        <p:spPr>
          <a:xfrm>
            <a:off x="5420520" y="228240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03" name="CustomShape 20"/>
          <p:cNvSpPr/>
          <p:nvPr/>
        </p:nvSpPr>
        <p:spPr>
          <a:xfrm>
            <a:off x="5572800" y="24346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04" name="CustomShape 21"/>
          <p:cNvSpPr/>
          <p:nvPr/>
        </p:nvSpPr>
        <p:spPr>
          <a:xfrm>
            <a:off x="6995160" y="19346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05" name="CustomShape 22"/>
          <p:cNvSpPr/>
          <p:nvPr/>
        </p:nvSpPr>
        <p:spPr>
          <a:xfrm>
            <a:off x="7147440" y="2203200"/>
            <a:ext cx="457200" cy="45720"/>
          </a:xfrm>
          <a:custGeom>
            <a:avLst/>
            <a:gdLst/>
            <a:ahLst/>
            <a:cxnLst/>
            <a:rect l="0" t="0" r="r" b="b"/>
            <a:pathLst>
              <a:path w="1272" h="129">
                <a:moveTo>
                  <a:pt x="21" y="0"/>
                </a:moveTo>
                <a:cubicBezTo>
                  <a:pt x="10" y="0"/>
                  <a:pt x="0" y="10"/>
                  <a:pt x="0" y="21"/>
                </a:cubicBezTo>
                <a:lnTo>
                  <a:pt x="0" y="106"/>
                </a:lnTo>
                <a:cubicBezTo>
                  <a:pt x="0" y="117"/>
                  <a:pt x="10" y="128"/>
                  <a:pt x="21" y="128"/>
                </a:cubicBezTo>
                <a:lnTo>
                  <a:pt x="1249" y="128"/>
                </a:lnTo>
                <a:cubicBezTo>
                  <a:pt x="1260" y="128"/>
                  <a:pt x="1271" y="117"/>
                  <a:pt x="1271" y="106"/>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06" name="CustomShape 23"/>
          <p:cNvSpPr/>
          <p:nvPr/>
        </p:nvSpPr>
        <p:spPr>
          <a:xfrm>
            <a:off x="6099840" y="15933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07" name="CustomShape 24"/>
          <p:cNvSpPr/>
          <p:nvPr/>
        </p:nvSpPr>
        <p:spPr>
          <a:xfrm>
            <a:off x="7147440" y="2203200"/>
            <a:ext cx="457200" cy="45720"/>
          </a:xfrm>
          <a:custGeom>
            <a:avLst/>
            <a:gdLst/>
            <a:ahLst/>
            <a:cxnLst/>
            <a:rect l="0" t="0" r="r" b="b"/>
            <a:pathLst>
              <a:path w="1272" h="129">
                <a:moveTo>
                  <a:pt x="21" y="0"/>
                </a:moveTo>
                <a:cubicBezTo>
                  <a:pt x="10" y="0"/>
                  <a:pt x="0" y="10"/>
                  <a:pt x="0" y="21"/>
                </a:cubicBezTo>
                <a:lnTo>
                  <a:pt x="0" y="106"/>
                </a:lnTo>
                <a:cubicBezTo>
                  <a:pt x="0" y="117"/>
                  <a:pt x="10" y="128"/>
                  <a:pt x="21" y="128"/>
                </a:cubicBezTo>
                <a:lnTo>
                  <a:pt x="1249" y="128"/>
                </a:lnTo>
                <a:cubicBezTo>
                  <a:pt x="1260" y="128"/>
                  <a:pt x="1271" y="117"/>
                  <a:pt x="1271" y="106"/>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08" name="CustomShape 25"/>
          <p:cNvSpPr/>
          <p:nvPr/>
        </p:nvSpPr>
        <p:spPr>
          <a:xfrm>
            <a:off x="6788880" y="16790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09" name="CustomShape 26"/>
          <p:cNvSpPr/>
          <p:nvPr/>
        </p:nvSpPr>
        <p:spPr>
          <a:xfrm>
            <a:off x="6995160" y="21171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10" name="CustomShape 27"/>
          <p:cNvSpPr/>
          <p:nvPr/>
        </p:nvSpPr>
        <p:spPr>
          <a:xfrm>
            <a:off x="5085360" y="16473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11" name="CustomShape 28"/>
          <p:cNvSpPr/>
          <p:nvPr/>
        </p:nvSpPr>
        <p:spPr>
          <a:xfrm>
            <a:off x="5767920" y="22078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12" name="CustomShape 29"/>
          <p:cNvSpPr/>
          <p:nvPr/>
        </p:nvSpPr>
        <p:spPr>
          <a:xfrm>
            <a:off x="4937760" y="2220480"/>
            <a:ext cx="457200" cy="47520"/>
          </a:xfrm>
          <a:custGeom>
            <a:avLst/>
            <a:gdLst/>
            <a:ahLst/>
            <a:cxnLst/>
            <a:rect l="0" t="0" r="r" b="b"/>
            <a:pathLst>
              <a:path w="1272" h="134">
                <a:moveTo>
                  <a:pt x="22" y="0"/>
                </a:moveTo>
                <a:cubicBezTo>
                  <a:pt x="11" y="0"/>
                  <a:pt x="0" y="11"/>
                  <a:pt x="0" y="22"/>
                </a:cubicBezTo>
                <a:lnTo>
                  <a:pt x="0" y="110"/>
                </a:lnTo>
                <a:cubicBezTo>
                  <a:pt x="0" y="121"/>
                  <a:pt x="11" y="133"/>
                  <a:pt x="22" y="133"/>
                </a:cubicBezTo>
                <a:lnTo>
                  <a:pt x="1248" y="133"/>
                </a:lnTo>
                <a:cubicBezTo>
                  <a:pt x="1259" y="133"/>
                  <a:pt x="1271" y="121"/>
                  <a:pt x="1271" y="110"/>
                </a:cubicBezTo>
                <a:lnTo>
                  <a:pt x="1271" y="22"/>
                </a:lnTo>
                <a:cubicBezTo>
                  <a:pt x="1271" y="11"/>
                  <a:pt x="1259" y="0"/>
                  <a:pt x="1248" y="0"/>
                </a:cubicBezTo>
                <a:lnTo>
                  <a:pt x="22"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13" name="CustomShape 30"/>
          <p:cNvSpPr/>
          <p:nvPr/>
        </p:nvSpPr>
        <p:spPr>
          <a:xfrm>
            <a:off x="6537960" y="20282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14" name="CustomShape 31"/>
          <p:cNvSpPr/>
          <p:nvPr/>
        </p:nvSpPr>
        <p:spPr>
          <a:xfrm>
            <a:off x="4127400" y="1970640"/>
            <a:ext cx="261720" cy="223920"/>
          </a:xfrm>
          <a:custGeom>
            <a:avLst/>
            <a:gdLst/>
            <a:ahLst/>
            <a:cxnLst/>
            <a:rect l="0" t="0" r="r" b="b"/>
            <a:pathLst>
              <a:path w="728" h="624">
                <a:moveTo>
                  <a:pt x="0" y="247"/>
                </a:moveTo>
                <a:lnTo>
                  <a:pt x="461" y="247"/>
                </a:lnTo>
                <a:lnTo>
                  <a:pt x="461" y="0"/>
                </a:lnTo>
                <a:lnTo>
                  <a:pt x="727" y="311"/>
                </a:lnTo>
                <a:lnTo>
                  <a:pt x="461" y="623"/>
                </a:lnTo>
                <a:lnTo>
                  <a:pt x="461" y="375"/>
                </a:lnTo>
                <a:lnTo>
                  <a:pt x="0" y="375"/>
                </a:lnTo>
                <a:lnTo>
                  <a:pt x="0" y="247"/>
                </a:lnTo>
              </a:path>
            </a:pathLst>
          </a:custGeom>
          <a:solidFill>
            <a:srgbClr val="FF0000"/>
          </a:solidFill>
          <a:ln w="9360">
            <a:solidFill>
              <a:srgbClr val="FF0000"/>
            </a:solidFill>
            <a:round/>
          </a:ln>
        </p:spPr>
        <p:style>
          <a:lnRef idx="0">
            <a:scrgbClr r="0" g="0" b="0"/>
          </a:lnRef>
          <a:fillRef idx="0">
            <a:scrgbClr r="0" g="0" b="0"/>
          </a:fillRef>
          <a:effectRef idx="0">
            <a:scrgbClr r="0" g="0" b="0"/>
          </a:effectRef>
          <a:fontRef idx="minor"/>
        </p:style>
      </p:sp>
      <p:sp>
        <p:nvSpPr>
          <p:cNvPr id="315" name="CustomShape 32"/>
          <p:cNvSpPr/>
          <p:nvPr/>
        </p:nvSpPr>
        <p:spPr>
          <a:xfrm>
            <a:off x="138240" y="3736800"/>
            <a:ext cx="3657600" cy="9270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1100" b="0" strike="noStrike" spc="-1">
                <a:solidFill>
                  <a:srgbClr val="000000"/>
                </a:solidFill>
                <a:uFill>
                  <a:solidFill>
                    <a:srgbClr val="FFFFFF"/>
                  </a:solidFill>
                </a:uFill>
                <a:latin typeface="Arial"/>
              </a:rPr>
              <a:t>DNA sequencing is the process of determining the precise </a:t>
            </a:r>
            <a:r>
              <a:rPr lang="en-US" sz="1100" b="0" strike="noStrike" spc="-1">
                <a:solidFill>
                  <a:srgbClr val="FF3333"/>
                </a:solidFill>
                <a:uFill>
                  <a:solidFill>
                    <a:srgbClr val="FFFFFF"/>
                  </a:solidFill>
                </a:uFill>
                <a:latin typeface="Arial"/>
              </a:rPr>
              <a:t>order of nucleotides within a DNA molecule</a:t>
            </a:r>
            <a:r>
              <a:rPr lang="en-US" sz="1100" b="0" strike="noStrike" spc="-1">
                <a:solidFill>
                  <a:srgbClr val="000000"/>
                </a:solidFill>
                <a:uFill>
                  <a:solidFill>
                    <a:srgbClr val="FFFFFF"/>
                  </a:solidFill>
                </a:uFill>
                <a:latin typeface="Arial"/>
              </a:rPr>
              <a:t>. It includes any method or technology that is used to determine the order of the four bases—adenine, guanine, cytosine, and thymine—in a strand of DNA. </a:t>
            </a:r>
            <a:endParaRPr lang="en-US" sz="1800" b="0" strike="noStrike" spc="-1">
              <a:solidFill>
                <a:srgbClr val="000000"/>
              </a:solidFill>
              <a:uFill>
                <a:solidFill>
                  <a:srgbClr val="FFFFFF"/>
                </a:solidFill>
              </a:uFill>
              <a:latin typeface="Arial"/>
            </a:endParaRPr>
          </a:p>
        </p:txBody>
      </p:sp>
      <p:sp>
        <p:nvSpPr>
          <p:cNvPr id="316" name="CustomShape 33"/>
          <p:cNvSpPr/>
          <p:nvPr/>
        </p:nvSpPr>
        <p:spPr>
          <a:xfrm>
            <a:off x="4162680" y="3749400"/>
            <a:ext cx="2103480" cy="973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5640" indent="-215640">
              <a:buClr>
                <a:srgbClr val="000000"/>
              </a:buClr>
              <a:buSzPct val="45000"/>
              <a:buFont typeface="Wingdings" charset="2"/>
              <a:buChar char=""/>
            </a:pPr>
            <a:r>
              <a:rPr lang="en-US" sz="1000" b="0" strike="noStrike" spc="-1" dirty="0">
                <a:solidFill>
                  <a:srgbClr val="000000"/>
                </a:solidFill>
                <a:uFill>
                  <a:solidFill>
                    <a:srgbClr val="FFFFFF"/>
                  </a:solidFill>
                </a:uFill>
                <a:latin typeface="Arial"/>
              </a:rPr>
              <a:t>NGS sequencing</a:t>
            </a:r>
            <a:endParaRPr lang="en-US" sz="1800" b="0" strike="noStrike" spc="-1" dirty="0">
              <a:solidFill>
                <a:srgbClr val="000000"/>
              </a:solidFill>
              <a:uFill>
                <a:solidFill>
                  <a:srgbClr val="FFFFFF"/>
                </a:solidFill>
              </a:uFill>
              <a:latin typeface="Arial"/>
            </a:endParaRPr>
          </a:p>
          <a:p>
            <a:pPr marL="215640" indent="-215640">
              <a:buClr>
                <a:srgbClr val="000000"/>
              </a:buClr>
              <a:buSzPct val="45000"/>
              <a:buFont typeface="Wingdings" charset="2"/>
              <a:buChar char=""/>
            </a:pPr>
            <a:r>
              <a:rPr lang="en-US" sz="1000" b="0" strike="noStrike" spc="-1" dirty="0">
                <a:solidFill>
                  <a:srgbClr val="000000"/>
                </a:solidFill>
                <a:uFill>
                  <a:solidFill>
                    <a:srgbClr val="FFFFFF"/>
                  </a:solidFill>
                </a:uFill>
                <a:latin typeface="Arial"/>
              </a:rPr>
              <a:t>Shotgun sequencing</a:t>
            </a:r>
            <a:endParaRPr lang="en-US" sz="1800" b="0" strike="noStrike" spc="-1" dirty="0">
              <a:solidFill>
                <a:srgbClr val="000000"/>
              </a:solidFill>
              <a:uFill>
                <a:solidFill>
                  <a:srgbClr val="FFFFFF"/>
                </a:solidFill>
              </a:uFill>
              <a:latin typeface="Arial"/>
            </a:endParaRPr>
          </a:p>
          <a:p>
            <a:pPr marL="215640" indent="-215640">
              <a:buClr>
                <a:srgbClr val="000000"/>
              </a:buClr>
              <a:buSzPct val="45000"/>
              <a:buFont typeface="Wingdings" charset="2"/>
              <a:buChar char=""/>
            </a:pPr>
            <a:r>
              <a:rPr lang="en-US" sz="1000" b="0" strike="noStrike" spc="-1" dirty="0">
                <a:solidFill>
                  <a:srgbClr val="000000"/>
                </a:solidFill>
                <a:uFill>
                  <a:solidFill>
                    <a:srgbClr val="FFFFFF"/>
                  </a:solidFill>
                </a:uFill>
                <a:latin typeface="Arial"/>
              </a:rPr>
              <a:t>Massively parallel sequencing</a:t>
            </a:r>
            <a:endParaRPr lang="en-US" sz="1800" b="0" strike="noStrike" spc="-1" dirty="0">
              <a:solidFill>
                <a:srgbClr val="000000"/>
              </a:solidFill>
              <a:uFill>
                <a:solidFill>
                  <a:srgbClr val="FFFFFF"/>
                </a:solidFill>
              </a:uFill>
              <a:latin typeface="Arial"/>
            </a:endParaRPr>
          </a:p>
          <a:p>
            <a:pPr marL="215640" indent="-215640">
              <a:buClr>
                <a:srgbClr val="000000"/>
              </a:buClr>
              <a:buSzPct val="45000"/>
              <a:buFont typeface="Wingdings" charset="2"/>
              <a:buChar char=""/>
            </a:pPr>
            <a:r>
              <a:rPr lang="en-US" sz="1000" b="0" strike="noStrike" spc="-1" dirty="0">
                <a:solidFill>
                  <a:srgbClr val="000000"/>
                </a:solidFill>
                <a:uFill>
                  <a:solidFill>
                    <a:srgbClr val="FFFFFF"/>
                  </a:solidFill>
                </a:uFill>
                <a:latin typeface="Arial"/>
              </a:rPr>
              <a:t>Deep Sequencing</a:t>
            </a:r>
            <a:endParaRPr lang="en-US" sz="1800" b="0" strike="noStrike" spc="-1" dirty="0">
              <a:solidFill>
                <a:srgbClr val="000000"/>
              </a:solidFill>
              <a:uFill>
                <a:solidFill>
                  <a:srgbClr val="FFFFFF"/>
                </a:solidFill>
              </a:uFill>
              <a:latin typeface="Arial"/>
            </a:endParaRPr>
          </a:p>
          <a:p>
            <a:pPr>
              <a:buClr>
                <a:srgbClr val="000000"/>
              </a:buClr>
              <a:buSzPct val="45000"/>
            </a:pPr>
            <a:r>
              <a:rPr lang="en-US" sz="10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p:txBody>
      </p:sp>
      <p:sp>
        <p:nvSpPr>
          <p:cNvPr id="317" name="CustomShape 34"/>
          <p:cNvSpPr/>
          <p:nvPr/>
        </p:nvSpPr>
        <p:spPr>
          <a:xfrm>
            <a:off x="6631200" y="3839760"/>
            <a:ext cx="2238480" cy="5479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2000" b="0" strike="noStrike" spc="-1" dirty="0">
                <a:solidFill>
                  <a:srgbClr val="000000"/>
                </a:solidFill>
                <a:uFill>
                  <a:solidFill>
                    <a:srgbClr val="FFFFFF"/>
                  </a:solidFill>
                </a:uFill>
                <a:latin typeface="Arial"/>
              </a:rPr>
              <a:t>NGS platforms perform </a:t>
            </a:r>
            <a:r>
              <a:rPr lang="en-US" sz="2000" b="0" strike="noStrike" spc="-1" dirty="0">
                <a:solidFill>
                  <a:srgbClr val="FF3333"/>
                </a:solidFill>
                <a:uFill>
                  <a:solidFill>
                    <a:srgbClr val="FFFFFF"/>
                  </a:solidFill>
                </a:uFill>
                <a:latin typeface="Arial"/>
              </a:rPr>
              <a:t>sequencing of millions of small fragments</a:t>
            </a:r>
            <a:r>
              <a:rPr lang="en-US" sz="2000" b="0" strike="noStrike" spc="-1" dirty="0">
                <a:solidFill>
                  <a:srgbClr val="000000"/>
                </a:solidFill>
                <a:uFill>
                  <a:solidFill>
                    <a:srgbClr val="FFFFFF"/>
                  </a:solidFill>
                </a:uFill>
                <a:latin typeface="Arial"/>
              </a:rPr>
              <a:t> of DNA in parallel.</a:t>
            </a:r>
            <a:endParaRPr lang="en-US" sz="1800" b="0" strike="noStrike" spc="-1" dirty="0">
              <a:solidFill>
                <a:srgbClr val="000000"/>
              </a:solidFill>
              <a:uFill>
                <a:solidFill>
                  <a:srgbClr val="FFFFFF"/>
                </a:solidFill>
              </a:uFill>
              <a:latin typeface="Arial"/>
            </a:endParaRPr>
          </a:p>
        </p:txBody>
      </p:sp>
      <p:pic>
        <p:nvPicPr>
          <p:cNvPr id="318" name="Picture 317"/>
          <p:cNvPicPr/>
          <p:nvPr/>
        </p:nvPicPr>
        <p:blipFill>
          <a:blip r:embed="rId3"/>
          <a:stretch/>
        </p:blipFill>
        <p:spPr>
          <a:xfrm>
            <a:off x="4389120" y="4754880"/>
            <a:ext cx="1736640" cy="979560"/>
          </a:xfrm>
          <a:prstGeom prst="rect">
            <a:avLst/>
          </a:prstGeom>
          <a:ln>
            <a:noFill/>
          </a:ln>
        </p:spPr>
      </p:pic>
      <p:sp>
        <p:nvSpPr>
          <p:cNvPr id="319" name="CustomShape 35"/>
          <p:cNvSpPr/>
          <p:nvPr/>
        </p:nvSpPr>
        <p:spPr>
          <a:xfrm>
            <a:off x="4761360" y="5790060"/>
            <a:ext cx="1549440" cy="2430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buClr>
                <a:srgbClr val="000000"/>
              </a:buClr>
              <a:buSzPct val="45000"/>
              <a:buFont typeface="Wingdings" charset="2"/>
              <a:buChar char=""/>
            </a:pPr>
            <a:r>
              <a:rPr lang="en-US" sz="600" b="0" i="1" strike="noStrike" spc="-1" dirty="0" err="1">
                <a:solidFill>
                  <a:srgbClr val="000000"/>
                </a:solidFill>
                <a:uFill>
                  <a:solidFill>
                    <a:srgbClr val="FFFFFF"/>
                  </a:solidFill>
                </a:uFill>
                <a:latin typeface="Arial"/>
              </a:rPr>
              <a:t>Image:</a:t>
            </a:r>
            <a:r>
              <a:rPr lang="en-US" sz="600" b="0" i="1" strike="noStrike" spc="-1" dirty="0" err="1">
                <a:solidFill>
                  <a:srgbClr val="CCCCFF"/>
                </a:solidFill>
                <a:uFill>
                  <a:solidFill>
                    <a:srgbClr val="FFFFFF"/>
                  </a:solidFill>
                </a:uFill>
                <a:latin typeface="Arial"/>
                <a:hlinkClick r:id="rId4"/>
              </a:rPr>
              <a:t>Thermo</a:t>
            </a:r>
            <a:r>
              <a:rPr lang="en-US" sz="600" b="0" i="1" strike="noStrike" spc="-1" dirty="0">
                <a:solidFill>
                  <a:srgbClr val="CCCCFF"/>
                </a:solidFill>
                <a:uFill>
                  <a:solidFill>
                    <a:srgbClr val="FFFFFF"/>
                  </a:solidFill>
                </a:uFill>
                <a:latin typeface="Arial"/>
                <a:hlinkClick r:id="rId4"/>
              </a:rPr>
              <a:t> Fisher </a:t>
            </a:r>
            <a:r>
              <a:rPr lang="en-US" sz="600" b="0" i="1" strike="noStrike" spc="-1" dirty="0" err="1" smtClean="0">
                <a:solidFill>
                  <a:srgbClr val="CCCCFF"/>
                </a:solidFill>
                <a:uFill>
                  <a:solidFill>
                    <a:srgbClr val="FFFFFF"/>
                  </a:solidFill>
                </a:uFill>
                <a:latin typeface="Arial"/>
                <a:hlinkClick r:id="rId4"/>
              </a:rPr>
              <a:t>Scientic</a:t>
            </a:r>
            <a:endParaRPr lang="en-US" sz="1800" b="0" strike="noStrike" spc="-1" dirty="0">
              <a:solidFill>
                <a:srgbClr val="000000"/>
              </a:solidFill>
              <a:uFill>
                <a:solidFill>
                  <a:srgbClr val="FFFFFF"/>
                </a:solidFill>
              </a:uFill>
              <a:latin typeface="Arial"/>
            </a:endParaRPr>
          </a:p>
        </p:txBody>
      </p:sp>
      <p:sp>
        <p:nvSpPr>
          <p:cNvPr id="320" name="TextShape 36"/>
          <p:cNvSpPr txBox="1"/>
          <p:nvPr/>
        </p:nvSpPr>
        <p:spPr>
          <a:xfrm>
            <a:off x="-65520" y="-4608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NGS Sequencing</a:t>
            </a:r>
            <a:endParaRPr lang="en-US" sz="18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TextShape 1"/>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From DNA molecules to digital reads</a:t>
            </a:r>
            <a:endParaRPr lang="en-US" sz="1800" b="0" strike="noStrike" spc="-1">
              <a:solidFill>
                <a:srgbClr val="292934"/>
              </a:solidFill>
              <a:uFill>
                <a:solidFill>
                  <a:srgbClr val="FFFFFF"/>
                </a:solidFill>
              </a:uFill>
              <a:latin typeface="Arial"/>
            </a:endParaRPr>
          </a:p>
        </p:txBody>
      </p:sp>
      <p:pic>
        <p:nvPicPr>
          <p:cNvPr id="382" name="Picture 381"/>
          <p:cNvPicPr/>
          <p:nvPr/>
        </p:nvPicPr>
        <p:blipFill>
          <a:blip r:embed="rId2"/>
          <a:stretch/>
        </p:blipFill>
        <p:spPr>
          <a:xfrm>
            <a:off x="1479240" y="914400"/>
            <a:ext cx="1995480" cy="1737360"/>
          </a:xfrm>
          <a:prstGeom prst="rect">
            <a:avLst/>
          </a:prstGeom>
          <a:ln>
            <a:noFill/>
          </a:ln>
        </p:spPr>
      </p:pic>
      <p:pic>
        <p:nvPicPr>
          <p:cNvPr id="383" name="Picture 382"/>
          <p:cNvPicPr/>
          <p:nvPr/>
        </p:nvPicPr>
        <p:blipFill>
          <a:blip r:embed="rId3"/>
          <a:stretch/>
        </p:blipFill>
        <p:spPr>
          <a:xfrm>
            <a:off x="6309360" y="3291840"/>
            <a:ext cx="1923480" cy="1645920"/>
          </a:xfrm>
          <a:prstGeom prst="rect">
            <a:avLst/>
          </a:prstGeom>
          <a:ln>
            <a:noFill/>
          </a:ln>
        </p:spPr>
      </p:pic>
      <p:sp>
        <p:nvSpPr>
          <p:cNvPr id="384" name="CustomShape 2"/>
          <p:cNvSpPr/>
          <p:nvPr/>
        </p:nvSpPr>
        <p:spPr>
          <a:xfrm>
            <a:off x="2674080" y="2895840"/>
            <a:ext cx="2203560" cy="647280"/>
          </a:xfrm>
          <a:custGeom>
            <a:avLst/>
            <a:gdLst/>
            <a:ahLst/>
            <a:cxnLst/>
            <a:rect l="0" t="0" r="r" b="b"/>
            <a:pathLst>
              <a:path w="1" h="1">
                <a:moveTo>
                  <a:pt x="0" y="0"/>
                </a:moveTo>
                <a:lnTo>
                  <a:pt x="0" y="0"/>
                </a:lnTo>
              </a:path>
            </a:pathLst>
          </a:custGeom>
          <a:solidFill>
            <a:srgbClr val="EEEEEE"/>
          </a:solidFill>
          <a:ln w="9360">
            <a:solidFill>
              <a:srgbClr val="595959"/>
            </a:solidFill>
            <a:round/>
          </a:ln>
        </p:spPr>
        <p:style>
          <a:lnRef idx="0">
            <a:scrgbClr r="0" g="0" b="0"/>
          </a:lnRef>
          <a:fillRef idx="0">
            <a:scrgbClr r="0" g="0" b="0"/>
          </a:fillRef>
          <a:effectRef idx="0">
            <a:scrgbClr r="0" g="0" b="0"/>
          </a:effectRef>
          <a:fontRef idx="minor"/>
        </p:style>
      </p:sp>
      <p:pic>
        <p:nvPicPr>
          <p:cNvPr id="385" name="Picture 384"/>
          <p:cNvPicPr/>
          <p:nvPr/>
        </p:nvPicPr>
        <p:blipFill>
          <a:blip r:embed="rId4"/>
          <a:stretch/>
        </p:blipFill>
        <p:spPr>
          <a:xfrm>
            <a:off x="5913720" y="1085400"/>
            <a:ext cx="1401480" cy="1200600"/>
          </a:xfrm>
          <a:prstGeom prst="rect">
            <a:avLst/>
          </a:prstGeom>
          <a:ln>
            <a:noFill/>
          </a:ln>
        </p:spPr>
      </p:pic>
      <p:sp>
        <p:nvSpPr>
          <p:cNvPr id="386" name="CustomShape 3"/>
          <p:cNvSpPr/>
          <p:nvPr/>
        </p:nvSpPr>
        <p:spPr>
          <a:xfrm>
            <a:off x="5120640" y="4023360"/>
            <a:ext cx="822960" cy="457200"/>
          </a:xfrm>
          <a:custGeom>
            <a:avLst/>
            <a:gdLst/>
            <a:ahLst/>
            <a:cxnLst/>
            <a:rect l="0" t="0" r="r" b="b"/>
            <a:pathLst>
              <a:path w="2288" h="1272">
                <a:moveTo>
                  <a:pt x="0" y="317"/>
                </a:moveTo>
                <a:lnTo>
                  <a:pt x="1715" y="317"/>
                </a:lnTo>
                <a:lnTo>
                  <a:pt x="1715" y="0"/>
                </a:lnTo>
                <a:lnTo>
                  <a:pt x="2287" y="635"/>
                </a:lnTo>
                <a:lnTo>
                  <a:pt x="1715" y="1271"/>
                </a:lnTo>
                <a:lnTo>
                  <a:pt x="1715" y="953"/>
                </a:lnTo>
                <a:lnTo>
                  <a:pt x="0" y="953"/>
                </a:lnTo>
                <a:lnTo>
                  <a:pt x="0" y="317"/>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pic>
        <p:nvPicPr>
          <p:cNvPr id="387" name="Picture 386"/>
          <p:cNvPicPr/>
          <p:nvPr/>
        </p:nvPicPr>
        <p:blipFill>
          <a:blip r:embed="rId5"/>
          <a:stretch/>
        </p:blipFill>
        <p:spPr>
          <a:xfrm>
            <a:off x="274320" y="2932920"/>
            <a:ext cx="4273200" cy="2462040"/>
          </a:xfrm>
          <a:prstGeom prst="rect">
            <a:avLst/>
          </a:prstGeom>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Picture 342"/>
          <p:cNvPicPr/>
          <p:nvPr/>
        </p:nvPicPr>
        <p:blipFill>
          <a:blip r:embed="rId2"/>
          <a:stretch/>
        </p:blipFill>
        <p:spPr>
          <a:xfrm>
            <a:off x="2471040" y="2194560"/>
            <a:ext cx="2725560" cy="2983320"/>
          </a:xfrm>
          <a:prstGeom prst="rect">
            <a:avLst/>
          </a:prstGeom>
          <a:ln>
            <a:noFill/>
          </a:ln>
        </p:spPr>
      </p:pic>
      <p:sp>
        <p:nvSpPr>
          <p:cNvPr id="344" name="CustomShape 1"/>
          <p:cNvSpPr/>
          <p:nvPr/>
        </p:nvSpPr>
        <p:spPr>
          <a:xfrm>
            <a:off x="7135920" y="327780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45" name="CustomShape 2"/>
          <p:cNvSpPr/>
          <p:nvPr/>
        </p:nvSpPr>
        <p:spPr>
          <a:xfrm>
            <a:off x="7228080" y="383040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46" name="CustomShape 3"/>
          <p:cNvSpPr/>
          <p:nvPr/>
        </p:nvSpPr>
        <p:spPr>
          <a:xfrm>
            <a:off x="5770800" y="33159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47" name="CustomShape 4"/>
          <p:cNvSpPr/>
          <p:nvPr/>
        </p:nvSpPr>
        <p:spPr>
          <a:xfrm>
            <a:off x="7444080" y="30175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48" name="CustomShape 5"/>
          <p:cNvSpPr/>
          <p:nvPr/>
        </p:nvSpPr>
        <p:spPr>
          <a:xfrm>
            <a:off x="6759720" y="34462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49" name="CustomShape 6"/>
          <p:cNvSpPr/>
          <p:nvPr/>
        </p:nvSpPr>
        <p:spPr>
          <a:xfrm>
            <a:off x="6912360" y="35985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50" name="CustomShape 7"/>
          <p:cNvSpPr/>
          <p:nvPr/>
        </p:nvSpPr>
        <p:spPr>
          <a:xfrm>
            <a:off x="7216920" y="39034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51" name="CustomShape 8"/>
          <p:cNvSpPr/>
          <p:nvPr/>
        </p:nvSpPr>
        <p:spPr>
          <a:xfrm>
            <a:off x="6607440" y="32936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52" name="CustomShape 9"/>
          <p:cNvSpPr/>
          <p:nvPr/>
        </p:nvSpPr>
        <p:spPr>
          <a:xfrm>
            <a:off x="6759720" y="34462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53" name="CustomShape 10"/>
          <p:cNvSpPr/>
          <p:nvPr/>
        </p:nvSpPr>
        <p:spPr>
          <a:xfrm>
            <a:off x="6912360" y="35985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54" name="CustomShape 11"/>
          <p:cNvSpPr/>
          <p:nvPr/>
        </p:nvSpPr>
        <p:spPr>
          <a:xfrm>
            <a:off x="7064640" y="37508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55" name="CustomShape 12"/>
          <p:cNvSpPr/>
          <p:nvPr/>
        </p:nvSpPr>
        <p:spPr>
          <a:xfrm>
            <a:off x="7032960" y="4006440"/>
            <a:ext cx="457200" cy="44640"/>
          </a:xfrm>
          <a:custGeom>
            <a:avLst/>
            <a:gdLst/>
            <a:ahLst/>
            <a:cxnLst/>
            <a:rect l="0" t="0" r="r" b="b"/>
            <a:pathLst>
              <a:path w="1272" h="126">
                <a:moveTo>
                  <a:pt x="20" y="0"/>
                </a:moveTo>
                <a:cubicBezTo>
                  <a:pt x="10" y="0"/>
                  <a:pt x="0" y="10"/>
                  <a:pt x="0" y="20"/>
                </a:cubicBezTo>
                <a:lnTo>
                  <a:pt x="0" y="104"/>
                </a:lnTo>
                <a:cubicBezTo>
                  <a:pt x="0" y="114"/>
                  <a:pt x="10" y="125"/>
                  <a:pt x="20" y="125"/>
                </a:cubicBezTo>
                <a:lnTo>
                  <a:pt x="1250" y="125"/>
                </a:lnTo>
                <a:cubicBezTo>
                  <a:pt x="1260" y="125"/>
                  <a:pt x="1271" y="114"/>
                  <a:pt x="1271" y="104"/>
                </a:cubicBezTo>
                <a:lnTo>
                  <a:pt x="1271" y="20"/>
                </a:lnTo>
                <a:cubicBezTo>
                  <a:pt x="1271" y="10"/>
                  <a:pt x="1260" y="0"/>
                  <a:pt x="1250" y="0"/>
                </a:cubicBezTo>
                <a:lnTo>
                  <a:pt x="20"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56" name="CustomShape 13"/>
          <p:cNvSpPr/>
          <p:nvPr/>
        </p:nvSpPr>
        <p:spPr>
          <a:xfrm>
            <a:off x="6347160" y="30286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57" name="CustomShape 14"/>
          <p:cNvSpPr/>
          <p:nvPr/>
        </p:nvSpPr>
        <p:spPr>
          <a:xfrm>
            <a:off x="6115320" y="32335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58" name="CustomShape 15"/>
          <p:cNvSpPr/>
          <p:nvPr/>
        </p:nvSpPr>
        <p:spPr>
          <a:xfrm>
            <a:off x="7898040" y="387000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59" name="CustomShape 16"/>
          <p:cNvSpPr/>
          <p:nvPr/>
        </p:nvSpPr>
        <p:spPr>
          <a:xfrm>
            <a:off x="7280640" y="33746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60" name="CustomShape 17"/>
          <p:cNvSpPr/>
          <p:nvPr/>
        </p:nvSpPr>
        <p:spPr>
          <a:xfrm>
            <a:off x="5923080" y="34682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61" name="CustomShape 18"/>
          <p:cNvSpPr/>
          <p:nvPr/>
        </p:nvSpPr>
        <p:spPr>
          <a:xfrm>
            <a:off x="6075720" y="362088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62" name="CustomShape 19"/>
          <p:cNvSpPr/>
          <p:nvPr/>
        </p:nvSpPr>
        <p:spPr>
          <a:xfrm>
            <a:off x="6228000" y="37731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63" name="CustomShape 20"/>
          <p:cNvSpPr/>
          <p:nvPr/>
        </p:nvSpPr>
        <p:spPr>
          <a:xfrm>
            <a:off x="6380280" y="39254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64" name="CustomShape 21"/>
          <p:cNvSpPr/>
          <p:nvPr/>
        </p:nvSpPr>
        <p:spPr>
          <a:xfrm>
            <a:off x="7802640" y="342540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65" name="CustomShape 22"/>
          <p:cNvSpPr/>
          <p:nvPr/>
        </p:nvSpPr>
        <p:spPr>
          <a:xfrm>
            <a:off x="7955280" y="36939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66" name="CustomShape 23"/>
          <p:cNvSpPr/>
          <p:nvPr/>
        </p:nvSpPr>
        <p:spPr>
          <a:xfrm>
            <a:off x="6907320" y="30841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67" name="CustomShape 24"/>
          <p:cNvSpPr/>
          <p:nvPr/>
        </p:nvSpPr>
        <p:spPr>
          <a:xfrm>
            <a:off x="7955280" y="369396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68" name="CustomShape 25"/>
          <p:cNvSpPr/>
          <p:nvPr/>
        </p:nvSpPr>
        <p:spPr>
          <a:xfrm>
            <a:off x="7596360" y="316980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69" name="CustomShape 26"/>
          <p:cNvSpPr/>
          <p:nvPr/>
        </p:nvSpPr>
        <p:spPr>
          <a:xfrm>
            <a:off x="7802640" y="3608280"/>
            <a:ext cx="457200" cy="45720"/>
          </a:xfrm>
          <a:custGeom>
            <a:avLst/>
            <a:gdLst/>
            <a:ahLst/>
            <a:cxnLst/>
            <a:rect l="0" t="0" r="r" b="b"/>
            <a:pathLst>
              <a:path w="1272" h="129">
                <a:moveTo>
                  <a:pt x="21" y="0"/>
                </a:moveTo>
                <a:cubicBezTo>
                  <a:pt x="10" y="0"/>
                  <a:pt x="0" y="10"/>
                  <a:pt x="0" y="21"/>
                </a:cubicBezTo>
                <a:lnTo>
                  <a:pt x="0" y="106"/>
                </a:lnTo>
                <a:cubicBezTo>
                  <a:pt x="0" y="117"/>
                  <a:pt x="10" y="128"/>
                  <a:pt x="21" y="128"/>
                </a:cubicBezTo>
                <a:lnTo>
                  <a:pt x="1249" y="128"/>
                </a:lnTo>
                <a:cubicBezTo>
                  <a:pt x="1260" y="128"/>
                  <a:pt x="1271" y="117"/>
                  <a:pt x="1271" y="106"/>
                </a:cubicBezTo>
                <a:lnTo>
                  <a:pt x="1271" y="21"/>
                </a:lnTo>
                <a:cubicBezTo>
                  <a:pt x="1271" y="10"/>
                  <a:pt x="1260" y="0"/>
                  <a:pt x="1249" y="0"/>
                </a:cubicBezTo>
                <a:lnTo>
                  <a:pt x="21" y="0"/>
                </a:lnTo>
              </a:path>
            </a:pathLst>
          </a:custGeom>
          <a:solidFill>
            <a:srgbClr val="FFC000"/>
          </a:solidFill>
          <a:ln w="9360">
            <a:solidFill>
              <a:srgbClr val="000000"/>
            </a:solidFill>
            <a:miter/>
          </a:ln>
        </p:spPr>
        <p:style>
          <a:lnRef idx="0">
            <a:scrgbClr r="0" g="0" b="0"/>
          </a:lnRef>
          <a:fillRef idx="0">
            <a:scrgbClr r="0" g="0" b="0"/>
          </a:fillRef>
          <a:effectRef idx="0">
            <a:scrgbClr r="0" g="0" b="0"/>
          </a:effectRef>
          <a:fontRef idx="minor"/>
        </p:style>
      </p:sp>
      <p:sp>
        <p:nvSpPr>
          <p:cNvPr id="370" name="CustomShape 27"/>
          <p:cNvSpPr/>
          <p:nvPr/>
        </p:nvSpPr>
        <p:spPr>
          <a:xfrm>
            <a:off x="5893200" y="313812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71" name="CustomShape 28"/>
          <p:cNvSpPr/>
          <p:nvPr/>
        </p:nvSpPr>
        <p:spPr>
          <a:xfrm>
            <a:off x="6575760" y="3698640"/>
            <a:ext cx="457200" cy="46080"/>
          </a:xfrm>
          <a:custGeom>
            <a:avLst/>
            <a:gdLst/>
            <a:ahLst/>
            <a:cxnLst/>
            <a:rect l="0" t="0" r="r" b="b"/>
            <a:pathLst>
              <a:path w="1272" h="130">
                <a:moveTo>
                  <a:pt x="21" y="0"/>
                </a:moveTo>
                <a:cubicBezTo>
                  <a:pt x="10" y="0"/>
                  <a:pt x="0" y="10"/>
                  <a:pt x="0" y="21"/>
                </a:cubicBezTo>
                <a:lnTo>
                  <a:pt x="0" y="107"/>
                </a:lnTo>
                <a:cubicBezTo>
                  <a:pt x="0" y="118"/>
                  <a:pt x="10" y="129"/>
                  <a:pt x="21" y="129"/>
                </a:cubicBezTo>
                <a:lnTo>
                  <a:pt x="1249" y="129"/>
                </a:lnTo>
                <a:cubicBezTo>
                  <a:pt x="1260" y="129"/>
                  <a:pt x="1271" y="118"/>
                  <a:pt x="1271" y="107"/>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72" name="CustomShape 29"/>
          <p:cNvSpPr/>
          <p:nvPr/>
        </p:nvSpPr>
        <p:spPr>
          <a:xfrm>
            <a:off x="5745240" y="3711240"/>
            <a:ext cx="457200" cy="47520"/>
          </a:xfrm>
          <a:custGeom>
            <a:avLst/>
            <a:gdLst/>
            <a:ahLst/>
            <a:cxnLst/>
            <a:rect l="0" t="0" r="r" b="b"/>
            <a:pathLst>
              <a:path w="1272" h="134">
                <a:moveTo>
                  <a:pt x="22" y="0"/>
                </a:moveTo>
                <a:cubicBezTo>
                  <a:pt x="11" y="0"/>
                  <a:pt x="0" y="11"/>
                  <a:pt x="0" y="22"/>
                </a:cubicBezTo>
                <a:lnTo>
                  <a:pt x="0" y="110"/>
                </a:lnTo>
                <a:cubicBezTo>
                  <a:pt x="0" y="121"/>
                  <a:pt x="11" y="133"/>
                  <a:pt x="22" y="133"/>
                </a:cubicBezTo>
                <a:lnTo>
                  <a:pt x="1248" y="133"/>
                </a:lnTo>
                <a:cubicBezTo>
                  <a:pt x="1259" y="133"/>
                  <a:pt x="1271" y="121"/>
                  <a:pt x="1271" y="110"/>
                </a:cubicBezTo>
                <a:lnTo>
                  <a:pt x="1271" y="22"/>
                </a:lnTo>
                <a:cubicBezTo>
                  <a:pt x="1271" y="11"/>
                  <a:pt x="1259" y="0"/>
                  <a:pt x="1248" y="0"/>
                </a:cubicBezTo>
                <a:lnTo>
                  <a:pt x="22"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sp>
        <p:nvSpPr>
          <p:cNvPr id="373" name="CustomShape 30"/>
          <p:cNvSpPr/>
          <p:nvPr/>
        </p:nvSpPr>
        <p:spPr>
          <a:xfrm>
            <a:off x="7345440" y="3519360"/>
            <a:ext cx="457200" cy="45720"/>
          </a:xfrm>
          <a:custGeom>
            <a:avLst/>
            <a:gdLst/>
            <a:ahLst/>
            <a:cxnLst/>
            <a:rect l="0" t="0" r="r" b="b"/>
            <a:pathLst>
              <a:path w="1272" h="129">
                <a:moveTo>
                  <a:pt x="21" y="0"/>
                </a:moveTo>
                <a:cubicBezTo>
                  <a:pt x="10" y="0"/>
                  <a:pt x="0" y="10"/>
                  <a:pt x="0" y="21"/>
                </a:cubicBezTo>
                <a:lnTo>
                  <a:pt x="0" y="106"/>
                </a:lnTo>
                <a:cubicBezTo>
                  <a:pt x="0" y="117"/>
                  <a:pt x="10" y="128"/>
                  <a:pt x="21" y="128"/>
                </a:cubicBezTo>
                <a:lnTo>
                  <a:pt x="1249" y="128"/>
                </a:lnTo>
                <a:cubicBezTo>
                  <a:pt x="1260" y="128"/>
                  <a:pt x="1271" y="117"/>
                  <a:pt x="1271" y="106"/>
                </a:cubicBezTo>
                <a:lnTo>
                  <a:pt x="1271" y="21"/>
                </a:lnTo>
                <a:cubicBezTo>
                  <a:pt x="1271" y="10"/>
                  <a:pt x="1260" y="0"/>
                  <a:pt x="1249" y="0"/>
                </a:cubicBezTo>
                <a:lnTo>
                  <a:pt x="21" y="0"/>
                </a:lnTo>
              </a:path>
            </a:pathLst>
          </a:custGeom>
          <a:solidFill>
            <a:srgbClr val="FF0000"/>
          </a:solidFill>
          <a:ln w="9360">
            <a:solidFill>
              <a:srgbClr val="000000"/>
            </a:solidFill>
            <a:miter/>
          </a:ln>
        </p:spPr>
        <p:style>
          <a:lnRef idx="0">
            <a:scrgbClr r="0" g="0" b="0"/>
          </a:lnRef>
          <a:fillRef idx="0">
            <a:scrgbClr r="0" g="0" b="0"/>
          </a:fillRef>
          <a:effectRef idx="0">
            <a:scrgbClr r="0" g="0" b="0"/>
          </a:effectRef>
          <a:fontRef idx="minor"/>
        </p:style>
      </p:sp>
      <p:pic>
        <p:nvPicPr>
          <p:cNvPr id="374" name="Picture 373"/>
          <p:cNvPicPr/>
          <p:nvPr/>
        </p:nvPicPr>
        <p:blipFill>
          <a:blip r:embed="rId3"/>
          <a:stretch/>
        </p:blipFill>
        <p:spPr>
          <a:xfrm>
            <a:off x="945360" y="3108960"/>
            <a:ext cx="685080" cy="699120"/>
          </a:xfrm>
          <a:prstGeom prst="rect">
            <a:avLst/>
          </a:prstGeom>
          <a:ln>
            <a:noFill/>
          </a:ln>
        </p:spPr>
      </p:pic>
      <p:sp>
        <p:nvSpPr>
          <p:cNvPr id="375" name="CustomShape 31"/>
          <p:cNvSpPr/>
          <p:nvPr/>
        </p:nvSpPr>
        <p:spPr>
          <a:xfrm rot="16200000">
            <a:off x="6988680" y="3712320"/>
            <a:ext cx="530280" cy="1554480"/>
          </a:xfrm>
          <a:custGeom>
            <a:avLst/>
            <a:gdLst/>
            <a:ahLst/>
            <a:cxnLst/>
            <a:rect l="0" t="0" r="r" b="b"/>
            <a:pathLst>
              <a:path w="1475" h="4320">
                <a:moveTo>
                  <a:pt x="1474" y="0"/>
                </a:moveTo>
                <a:cubicBezTo>
                  <a:pt x="1105" y="0"/>
                  <a:pt x="737" y="179"/>
                  <a:pt x="737" y="359"/>
                </a:cubicBezTo>
                <a:lnTo>
                  <a:pt x="737" y="1799"/>
                </a:lnTo>
                <a:cubicBezTo>
                  <a:pt x="737" y="1979"/>
                  <a:pt x="368" y="2159"/>
                  <a:pt x="0" y="2159"/>
                </a:cubicBezTo>
                <a:cubicBezTo>
                  <a:pt x="368" y="2159"/>
                  <a:pt x="737" y="2339"/>
                  <a:pt x="737" y="2519"/>
                </a:cubicBezTo>
                <a:lnTo>
                  <a:pt x="737" y="3959"/>
                </a:lnTo>
                <a:cubicBezTo>
                  <a:pt x="737" y="4139"/>
                  <a:pt x="1105" y="4319"/>
                  <a:pt x="1474" y="4319"/>
                </a:cubicBezTo>
              </a:path>
            </a:pathLst>
          </a:custGeom>
          <a:noFill/>
          <a:ln>
            <a:solidFill>
              <a:srgbClr val="3465A4"/>
            </a:solidFill>
          </a:ln>
        </p:spPr>
        <p:style>
          <a:lnRef idx="0">
            <a:scrgbClr r="0" g="0" b="0"/>
          </a:lnRef>
          <a:fillRef idx="0">
            <a:scrgbClr r="0" g="0" b="0"/>
          </a:fillRef>
          <a:effectRef idx="0">
            <a:scrgbClr r="0" g="0" b="0"/>
          </a:effectRef>
          <a:fontRef idx="minor"/>
        </p:style>
      </p:sp>
      <p:sp>
        <p:nvSpPr>
          <p:cNvPr id="376" name="TextShape 32"/>
          <p:cNvSpPr txBox="1"/>
          <p:nvPr/>
        </p:nvSpPr>
        <p:spPr>
          <a:xfrm>
            <a:off x="898920" y="4846320"/>
            <a:ext cx="1463040" cy="36468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DNA Library</a:t>
            </a:r>
          </a:p>
        </p:txBody>
      </p:sp>
      <p:sp>
        <p:nvSpPr>
          <p:cNvPr id="377" name="TextShape 33"/>
          <p:cNvSpPr txBox="1"/>
          <p:nvPr/>
        </p:nvSpPr>
        <p:spPr>
          <a:xfrm>
            <a:off x="6842520" y="4847400"/>
            <a:ext cx="914400" cy="36468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Reads</a:t>
            </a:r>
          </a:p>
        </p:txBody>
      </p:sp>
      <p:sp>
        <p:nvSpPr>
          <p:cNvPr id="378" name="CustomShape 34"/>
          <p:cNvSpPr/>
          <p:nvPr/>
        </p:nvSpPr>
        <p:spPr>
          <a:xfrm>
            <a:off x="1721880" y="3383280"/>
            <a:ext cx="365760" cy="182880"/>
          </a:xfrm>
          <a:custGeom>
            <a:avLst/>
            <a:gdLst/>
            <a:ahLst/>
            <a:cxnLst/>
            <a:rect l="0" t="0" r="r" b="b"/>
            <a:pathLst>
              <a:path w="1018" h="510">
                <a:moveTo>
                  <a:pt x="0" y="127"/>
                </a:moveTo>
                <a:lnTo>
                  <a:pt x="762" y="127"/>
                </a:lnTo>
                <a:lnTo>
                  <a:pt x="762" y="0"/>
                </a:lnTo>
                <a:lnTo>
                  <a:pt x="1017" y="254"/>
                </a:lnTo>
                <a:lnTo>
                  <a:pt x="762" y="509"/>
                </a:lnTo>
                <a:lnTo>
                  <a:pt x="762" y="381"/>
                </a:lnTo>
                <a:lnTo>
                  <a:pt x="0" y="381"/>
                </a:lnTo>
                <a:lnTo>
                  <a:pt x="0" y="127"/>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379" name="CustomShape 35"/>
          <p:cNvSpPr/>
          <p:nvPr/>
        </p:nvSpPr>
        <p:spPr>
          <a:xfrm>
            <a:off x="5288040" y="3383280"/>
            <a:ext cx="365760" cy="182880"/>
          </a:xfrm>
          <a:custGeom>
            <a:avLst/>
            <a:gdLst/>
            <a:ahLst/>
            <a:cxnLst/>
            <a:rect l="0" t="0" r="r" b="b"/>
            <a:pathLst>
              <a:path w="1018" h="510">
                <a:moveTo>
                  <a:pt x="0" y="127"/>
                </a:moveTo>
                <a:lnTo>
                  <a:pt x="762" y="127"/>
                </a:lnTo>
                <a:lnTo>
                  <a:pt x="762" y="0"/>
                </a:lnTo>
                <a:lnTo>
                  <a:pt x="1017" y="254"/>
                </a:lnTo>
                <a:lnTo>
                  <a:pt x="762" y="509"/>
                </a:lnTo>
                <a:lnTo>
                  <a:pt x="762" y="381"/>
                </a:lnTo>
                <a:lnTo>
                  <a:pt x="0" y="381"/>
                </a:lnTo>
                <a:lnTo>
                  <a:pt x="0" y="127"/>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380" name="TextShape 36"/>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From DNA molecules to digital reads</a:t>
            </a:r>
            <a:endParaRPr lang="en-US" sz="18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5560" y="205920"/>
            <a:ext cx="9118080" cy="617040"/>
          </a:xfrm>
          <a:prstGeom prst="rect">
            <a:avLst/>
          </a:prstGeom>
          <a:noFill/>
          <a:ln>
            <a:noFill/>
          </a:ln>
        </p:spPr>
        <p:txBody>
          <a:bodyPr anchor="ctr"/>
          <a:lstStyle/>
          <a:p>
            <a:pPr algn="ctr">
              <a:lnSpc>
                <a:spcPct val="100000"/>
              </a:lnSpc>
            </a:pPr>
            <a:r>
              <a:rPr lang="en-US" sz="4000" b="0" strike="noStrike" spc="-97" dirty="0">
                <a:solidFill>
                  <a:srgbClr val="0082B9"/>
                </a:solidFill>
                <a:uFill>
                  <a:solidFill>
                    <a:srgbClr val="FFFFFF"/>
                  </a:solidFill>
                </a:uFill>
                <a:latin typeface="Arial"/>
              </a:rPr>
              <a:t>NGS </a:t>
            </a:r>
            <a:r>
              <a:rPr lang="en-US" sz="4000" b="0" strike="noStrike" spc="-97" dirty="0" smtClean="0">
                <a:solidFill>
                  <a:srgbClr val="0082B9"/>
                </a:solidFill>
                <a:uFill>
                  <a:solidFill>
                    <a:srgbClr val="FFFFFF"/>
                  </a:solidFill>
                </a:uFill>
                <a:latin typeface="Arial"/>
              </a:rPr>
              <a:t>Terminology: </a:t>
            </a:r>
            <a:r>
              <a:rPr lang="en-US" sz="4000" b="0" strike="noStrike" spc="-97" dirty="0" err="1" smtClean="0">
                <a:solidFill>
                  <a:srgbClr val="0082B9"/>
                </a:solidFill>
                <a:uFill>
                  <a:solidFill>
                    <a:srgbClr val="FFFFFF"/>
                  </a:solidFill>
                </a:uFill>
                <a:latin typeface="Arial"/>
              </a:rPr>
              <a:t>Demultiplexing</a:t>
            </a:r>
            <a:endParaRPr lang="en-US" sz="1800" b="0" strike="noStrike" spc="-1" dirty="0">
              <a:solidFill>
                <a:srgbClr val="292934"/>
              </a:solidFill>
              <a:uFill>
                <a:solidFill>
                  <a:srgbClr val="FFFFFF"/>
                </a:solidFill>
              </a:uFill>
              <a:latin typeface="Arial"/>
            </a:endParaRPr>
          </a:p>
        </p:txBody>
      </p:sp>
      <p:sp>
        <p:nvSpPr>
          <p:cNvPr id="5" name="CustomShape 2"/>
          <p:cNvSpPr/>
          <p:nvPr/>
        </p:nvSpPr>
        <p:spPr>
          <a:xfrm>
            <a:off x="3995640" y="1960920"/>
            <a:ext cx="1406520" cy="439560"/>
          </a:xfrm>
          <a:prstGeom prst="rect">
            <a:avLst/>
          </a:prstGeom>
          <a:solidFill>
            <a:srgbClr val="C00000"/>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Demultiplexing</a:t>
            </a:r>
            <a:endParaRPr lang="en-US" sz="1800" b="0" strike="noStrike" spc="-1">
              <a:solidFill>
                <a:srgbClr val="000000"/>
              </a:solidFill>
              <a:uFill>
                <a:solidFill>
                  <a:srgbClr val="FFFFFF"/>
                </a:solidFill>
              </a:uFill>
              <a:latin typeface="Arial"/>
            </a:endParaRPr>
          </a:p>
        </p:txBody>
      </p:sp>
      <p:sp>
        <p:nvSpPr>
          <p:cNvPr id="6" name="CustomShape 3"/>
          <p:cNvSpPr/>
          <p:nvPr/>
        </p:nvSpPr>
        <p:spPr>
          <a:xfrm>
            <a:off x="3995640" y="328644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dirty="0">
                <a:solidFill>
                  <a:srgbClr val="000000"/>
                </a:solidFill>
                <a:uFill>
                  <a:solidFill>
                    <a:srgbClr val="FFFFFF"/>
                  </a:solidFill>
                </a:uFill>
                <a:latin typeface="Arial"/>
                <a:ea typeface="Arial"/>
              </a:rPr>
              <a:t>Alignment</a:t>
            </a:r>
            <a:endParaRPr lang="en-US" sz="1800" b="0" strike="noStrike" spc="-1" dirty="0">
              <a:solidFill>
                <a:srgbClr val="000000"/>
              </a:solidFill>
              <a:uFill>
                <a:solidFill>
                  <a:srgbClr val="FFFFFF"/>
                </a:solidFill>
              </a:uFill>
              <a:latin typeface="Arial"/>
            </a:endParaRPr>
          </a:p>
        </p:txBody>
      </p:sp>
      <p:sp>
        <p:nvSpPr>
          <p:cNvPr id="7" name="CustomShape 4"/>
          <p:cNvSpPr/>
          <p:nvPr/>
        </p:nvSpPr>
        <p:spPr>
          <a:xfrm>
            <a:off x="2342520" y="515628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Population Studies</a:t>
            </a:r>
            <a:endParaRPr lang="en-US" sz="1800" b="0" strike="noStrike" spc="-1">
              <a:solidFill>
                <a:srgbClr val="000000"/>
              </a:solidFill>
              <a:uFill>
                <a:solidFill>
                  <a:srgbClr val="FFFFFF"/>
                </a:solidFill>
              </a:uFill>
              <a:latin typeface="Arial"/>
            </a:endParaRPr>
          </a:p>
        </p:txBody>
      </p:sp>
      <p:sp>
        <p:nvSpPr>
          <p:cNvPr id="8" name="CustomShape 5"/>
          <p:cNvSpPr/>
          <p:nvPr/>
        </p:nvSpPr>
        <p:spPr>
          <a:xfrm>
            <a:off x="5394960" y="513792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Differential Expression</a:t>
            </a:r>
            <a:endParaRPr lang="en-US" sz="1800" b="0" strike="noStrike" spc="-1">
              <a:solidFill>
                <a:srgbClr val="000000"/>
              </a:solidFill>
              <a:uFill>
                <a:solidFill>
                  <a:srgbClr val="FFFFFF"/>
                </a:solidFill>
              </a:uFill>
              <a:latin typeface="Arial"/>
            </a:endParaRPr>
          </a:p>
        </p:txBody>
      </p:sp>
      <p:sp>
        <p:nvSpPr>
          <p:cNvPr id="9" name="CustomShape 6"/>
          <p:cNvSpPr/>
          <p:nvPr/>
        </p:nvSpPr>
        <p:spPr>
          <a:xfrm>
            <a:off x="7463160" y="513792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Relative Expression</a:t>
            </a:r>
            <a:endParaRPr lang="en-US" sz="1800" b="0" strike="noStrike" spc="-1">
              <a:solidFill>
                <a:srgbClr val="000000"/>
              </a:solidFill>
              <a:uFill>
                <a:solidFill>
                  <a:srgbClr val="FFFFFF"/>
                </a:solidFill>
              </a:uFill>
              <a:latin typeface="Arial"/>
            </a:endParaRPr>
          </a:p>
        </p:txBody>
      </p:sp>
      <p:sp>
        <p:nvSpPr>
          <p:cNvPr id="10" name="CustomShape 7"/>
          <p:cNvSpPr/>
          <p:nvPr/>
        </p:nvSpPr>
        <p:spPr>
          <a:xfrm>
            <a:off x="275760" y="5156640"/>
            <a:ext cx="1406520" cy="439920"/>
          </a:xfrm>
          <a:prstGeom prst="rect">
            <a:avLst/>
          </a:prstGeom>
          <a:solidFill>
            <a:srgbClr val="99CCCC"/>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Individual Studies</a:t>
            </a:r>
            <a:endParaRPr lang="en-US" sz="1800" b="0" strike="noStrike" spc="-1">
              <a:solidFill>
                <a:srgbClr val="000000"/>
              </a:solidFill>
              <a:uFill>
                <a:solidFill>
                  <a:srgbClr val="FFFFFF"/>
                </a:solidFill>
              </a:uFill>
              <a:latin typeface="Arial"/>
            </a:endParaRPr>
          </a:p>
        </p:txBody>
      </p:sp>
      <p:cxnSp>
        <p:nvCxnSpPr>
          <p:cNvPr id="11" name="Line 8"/>
          <p:cNvCxnSpPr/>
          <p:nvPr/>
        </p:nvCxnSpPr>
        <p:spPr>
          <a:xfrm flipH="1">
            <a:off x="4700520" y="1719720"/>
            <a:ext cx="5040" cy="241560"/>
          </a:xfrm>
          <a:prstGeom prst="straightConnector1">
            <a:avLst/>
          </a:prstGeom>
          <a:ln w="9360">
            <a:solidFill>
              <a:srgbClr val="595959"/>
            </a:solidFill>
            <a:round/>
            <a:tailEnd type="triangle" w="med" len="med"/>
          </a:ln>
        </p:spPr>
      </p:cxnSp>
      <p:cxnSp>
        <p:nvCxnSpPr>
          <p:cNvPr id="12" name="Line 9"/>
          <p:cNvCxnSpPr/>
          <p:nvPr/>
        </p:nvCxnSpPr>
        <p:spPr>
          <a:xfrm>
            <a:off x="4698720" y="2401560"/>
            <a:ext cx="2160" cy="259560"/>
          </a:xfrm>
          <a:prstGeom prst="straightConnector1">
            <a:avLst/>
          </a:prstGeom>
          <a:ln w="9360">
            <a:solidFill>
              <a:srgbClr val="595959"/>
            </a:solidFill>
            <a:round/>
            <a:tailEnd type="triangle" w="med" len="med"/>
          </a:ln>
        </p:spPr>
      </p:cxnSp>
      <p:cxnSp>
        <p:nvCxnSpPr>
          <p:cNvPr id="13" name="Line 10"/>
          <p:cNvCxnSpPr/>
          <p:nvPr/>
        </p:nvCxnSpPr>
        <p:spPr>
          <a:xfrm>
            <a:off x="4698720" y="3100680"/>
            <a:ext cx="2160" cy="186480"/>
          </a:xfrm>
          <a:prstGeom prst="straightConnector1">
            <a:avLst/>
          </a:prstGeom>
          <a:ln w="9360">
            <a:solidFill>
              <a:srgbClr val="595959"/>
            </a:solidFill>
            <a:round/>
            <a:tailEnd type="triangle" w="med" len="med"/>
          </a:ln>
        </p:spPr>
      </p:cxnSp>
      <p:cxnSp>
        <p:nvCxnSpPr>
          <p:cNvPr id="14" name="Line 11"/>
          <p:cNvCxnSpPr>
            <a:stCxn id="6" idx="2"/>
          </p:cNvCxnSpPr>
          <p:nvPr/>
        </p:nvCxnSpPr>
        <p:spPr>
          <a:xfrm flipH="1">
            <a:off x="2011680" y="3726000"/>
            <a:ext cx="2687400" cy="572040"/>
          </a:xfrm>
          <a:prstGeom prst="straightConnector1">
            <a:avLst/>
          </a:prstGeom>
          <a:ln w="9360">
            <a:solidFill>
              <a:srgbClr val="595959"/>
            </a:solidFill>
            <a:round/>
            <a:tailEnd type="triangle" w="med" len="med"/>
          </a:ln>
        </p:spPr>
      </p:cxnSp>
      <p:cxnSp>
        <p:nvCxnSpPr>
          <p:cNvPr id="15" name="Line 12"/>
          <p:cNvCxnSpPr>
            <a:stCxn id="6" idx="2"/>
          </p:cNvCxnSpPr>
          <p:nvPr/>
        </p:nvCxnSpPr>
        <p:spPr>
          <a:xfrm>
            <a:off x="4698720" y="3726000"/>
            <a:ext cx="2433960" cy="572040"/>
          </a:xfrm>
          <a:prstGeom prst="straightConnector1">
            <a:avLst/>
          </a:prstGeom>
          <a:ln w="9360">
            <a:solidFill>
              <a:srgbClr val="595959"/>
            </a:solidFill>
            <a:round/>
            <a:tailEnd type="triangle" w="med" len="med"/>
          </a:ln>
        </p:spPr>
      </p:cxnSp>
      <p:cxnSp>
        <p:nvCxnSpPr>
          <p:cNvPr id="16" name="Line 13"/>
          <p:cNvCxnSpPr/>
          <p:nvPr/>
        </p:nvCxnSpPr>
        <p:spPr>
          <a:xfrm flipH="1">
            <a:off x="914400" y="4789800"/>
            <a:ext cx="1160640" cy="367200"/>
          </a:xfrm>
          <a:prstGeom prst="straightConnector1">
            <a:avLst/>
          </a:prstGeom>
          <a:ln w="9360">
            <a:solidFill>
              <a:srgbClr val="595959"/>
            </a:solidFill>
            <a:round/>
            <a:tailEnd type="triangle" w="med" len="med"/>
          </a:ln>
        </p:spPr>
      </p:cxnSp>
      <p:cxnSp>
        <p:nvCxnSpPr>
          <p:cNvPr id="17" name="Line 14"/>
          <p:cNvCxnSpPr>
            <a:endCxn id="7" idx="0"/>
          </p:cNvCxnSpPr>
          <p:nvPr/>
        </p:nvCxnSpPr>
        <p:spPr>
          <a:xfrm>
            <a:off x="2074680" y="4789800"/>
            <a:ext cx="971280" cy="366840"/>
          </a:xfrm>
          <a:prstGeom prst="straightConnector1">
            <a:avLst/>
          </a:prstGeom>
          <a:ln w="9360">
            <a:solidFill>
              <a:srgbClr val="595959"/>
            </a:solidFill>
            <a:round/>
            <a:tailEnd type="triangle" w="med" len="med"/>
          </a:ln>
        </p:spPr>
      </p:cxnSp>
      <p:cxnSp>
        <p:nvCxnSpPr>
          <p:cNvPr id="18" name="Line 15"/>
          <p:cNvCxnSpPr>
            <a:endCxn id="8" idx="0"/>
          </p:cNvCxnSpPr>
          <p:nvPr/>
        </p:nvCxnSpPr>
        <p:spPr>
          <a:xfrm flipH="1">
            <a:off x="6098040" y="4789800"/>
            <a:ext cx="1034640" cy="348480"/>
          </a:xfrm>
          <a:prstGeom prst="straightConnector1">
            <a:avLst/>
          </a:prstGeom>
          <a:ln w="9360">
            <a:solidFill>
              <a:srgbClr val="595959"/>
            </a:solidFill>
            <a:round/>
            <a:tailEnd type="triangle" w="med" len="med"/>
          </a:ln>
        </p:spPr>
      </p:cxnSp>
      <p:cxnSp>
        <p:nvCxnSpPr>
          <p:cNvPr id="19" name="Line 16"/>
          <p:cNvCxnSpPr>
            <a:endCxn id="9" idx="0"/>
          </p:cNvCxnSpPr>
          <p:nvPr/>
        </p:nvCxnSpPr>
        <p:spPr>
          <a:xfrm>
            <a:off x="7132320" y="4789800"/>
            <a:ext cx="1034280" cy="348480"/>
          </a:xfrm>
          <a:prstGeom prst="straightConnector1">
            <a:avLst/>
          </a:prstGeom>
          <a:ln w="9360">
            <a:solidFill>
              <a:srgbClr val="595959"/>
            </a:solidFill>
            <a:round/>
            <a:tailEnd type="triangle" w="med" len="med"/>
          </a:ln>
        </p:spPr>
      </p:cxnSp>
      <p:sp>
        <p:nvSpPr>
          <p:cNvPr id="20" name="CustomShape 17"/>
          <p:cNvSpPr/>
          <p:nvPr/>
        </p:nvSpPr>
        <p:spPr>
          <a:xfrm>
            <a:off x="274320" y="266940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Assembly</a:t>
            </a:r>
            <a:endParaRPr lang="en-US" sz="1800" b="0" strike="noStrike" spc="-1">
              <a:solidFill>
                <a:srgbClr val="000000"/>
              </a:solidFill>
              <a:uFill>
                <a:solidFill>
                  <a:srgbClr val="FFFFFF"/>
                </a:solidFill>
              </a:uFill>
              <a:latin typeface="Arial"/>
            </a:endParaRPr>
          </a:p>
        </p:txBody>
      </p:sp>
      <p:cxnSp>
        <p:nvCxnSpPr>
          <p:cNvPr id="21" name="Line 18"/>
          <p:cNvCxnSpPr>
            <a:endCxn id="20" idx="3"/>
          </p:cNvCxnSpPr>
          <p:nvPr/>
        </p:nvCxnSpPr>
        <p:spPr>
          <a:xfrm flipH="1">
            <a:off x="1680840" y="2871360"/>
            <a:ext cx="2315160" cy="18000"/>
          </a:xfrm>
          <a:prstGeom prst="straightConnector1">
            <a:avLst/>
          </a:prstGeom>
          <a:ln w="9360">
            <a:solidFill>
              <a:srgbClr val="595959"/>
            </a:solidFill>
            <a:round/>
            <a:tailEnd type="triangle" w="med" len="med"/>
          </a:ln>
        </p:spPr>
      </p:cxnSp>
      <p:sp>
        <p:nvSpPr>
          <p:cNvPr id="22" name="CustomShape 19"/>
          <p:cNvSpPr/>
          <p:nvPr/>
        </p:nvSpPr>
        <p:spPr>
          <a:xfrm>
            <a:off x="4002120" y="128016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Sequencing</a:t>
            </a:r>
            <a:endParaRPr lang="en-US" sz="1800" b="0" strike="noStrike" spc="-1">
              <a:solidFill>
                <a:srgbClr val="000000"/>
              </a:solidFill>
              <a:uFill>
                <a:solidFill>
                  <a:srgbClr val="FFFFFF"/>
                </a:solidFill>
              </a:uFill>
              <a:latin typeface="Arial"/>
            </a:endParaRPr>
          </a:p>
        </p:txBody>
      </p:sp>
      <p:sp>
        <p:nvSpPr>
          <p:cNvPr id="23" name="CustomShape 20"/>
          <p:cNvSpPr/>
          <p:nvPr/>
        </p:nvSpPr>
        <p:spPr>
          <a:xfrm>
            <a:off x="5303520" y="4297680"/>
            <a:ext cx="3657600" cy="1463040"/>
          </a:xfrm>
          <a:custGeom>
            <a:avLst/>
            <a:gdLst/>
            <a:ahLst/>
            <a:cxnLst/>
            <a:rect l="0" t="0" r="r" b="b"/>
            <a:pathLst>
              <a:path w="10162" h="4066">
                <a:moveTo>
                  <a:pt x="677" y="0"/>
                </a:moveTo>
                <a:cubicBezTo>
                  <a:pt x="338" y="0"/>
                  <a:pt x="0" y="338"/>
                  <a:pt x="0" y="677"/>
                </a:cubicBezTo>
                <a:lnTo>
                  <a:pt x="0" y="3387"/>
                </a:lnTo>
                <a:cubicBezTo>
                  <a:pt x="0" y="3726"/>
                  <a:pt x="338" y="4065"/>
                  <a:pt x="677" y="4065"/>
                </a:cubicBezTo>
                <a:lnTo>
                  <a:pt x="9483" y="4065"/>
                </a:lnTo>
                <a:cubicBezTo>
                  <a:pt x="9822" y="4065"/>
                  <a:pt x="10161" y="3726"/>
                  <a:pt x="10161" y="3387"/>
                </a:cubicBezTo>
                <a:lnTo>
                  <a:pt x="10161" y="677"/>
                </a:lnTo>
                <a:cubicBezTo>
                  <a:pt x="10161" y="338"/>
                  <a:pt x="9822" y="0"/>
                  <a:pt x="9483" y="0"/>
                </a:cubicBezTo>
                <a:lnTo>
                  <a:pt x="677" y="0"/>
                </a:lnTo>
              </a:path>
            </a:pathLst>
          </a:custGeom>
          <a:noFill/>
          <a:ln>
            <a:solidFill>
              <a:srgbClr val="3465A4"/>
            </a:solidFill>
          </a:ln>
        </p:spPr>
        <p:style>
          <a:lnRef idx="0">
            <a:scrgbClr r="0" g="0" b="0"/>
          </a:lnRef>
          <a:fillRef idx="0">
            <a:scrgbClr r="0" g="0" b="0"/>
          </a:fillRef>
          <a:effectRef idx="0">
            <a:scrgbClr r="0" g="0" b="0"/>
          </a:effectRef>
          <a:fontRef idx="minor"/>
        </p:style>
      </p:sp>
      <p:sp>
        <p:nvSpPr>
          <p:cNvPr id="24" name="CustomShape 21"/>
          <p:cNvSpPr/>
          <p:nvPr/>
        </p:nvSpPr>
        <p:spPr>
          <a:xfrm>
            <a:off x="182880" y="4297680"/>
            <a:ext cx="3657600" cy="1463040"/>
          </a:xfrm>
          <a:custGeom>
            <a:avLst/>
            <a:gdLst/>
            <a:ahLst/>
            <a:cxnLst/>
            <a:rect l="0" t="0" r="r" b="b"/>
            <a:pathLst>
              <a:path w="10162" h="4066">
                <a:moveTo>
                  <a:pt x="677" y="0"/>
                </a:moveTo>
                <a:cubicBezTo>
                  <a:pt x="338" y="0"/>
                  <a:pt x="0" y="338"/>
                  <a:pt x="0" y="677"/>
                </a:cubicBezTo>
                <a:lnTo>
                  <a:pt x="0" y="3387"/>
                </a:lnTo>
                <a:cubicBezTo>
                  <a:pt x="0" y="3726"/>
                  <a:pt x="338" y="4065"/>
                  <a:pt x="677" y="4065"/>
                </a:cubicBezTo>
                <a:lnTo>
                  <a:pt x="9483" y="4065"/>
                </a:lnTo>
                <a:cubicBezTo>
                  <a:pt x="9822" y="4065"/>
                  <a:pt x="10161" y="3726"/>
                  <a:pt x="10161" y="3387"/>
                </a:cubicBezTo>
                <a:lnTo>
                  <a:pt x="10161" y="677"/>
                </a:lnTo>
                <a:cubicBezTo>
                  <a:pt x="10161" y="338"/>
                  <a:pt x="9822" y="0"/>
                  <a:pt x="9483" y="0"/>
                </a:cubicBezTo>
                <a:lnTo>
                  <a:pt x="677" y="0"/>
                </a:lnTo>
              </a:path>
            </a:pathLst>
          </a:custGeom>
          <a:noFill/>
          <a:ln>
            <a:solidFill>
              <a:srgbClr val="3465A4"/>
            </a:solidFill>
          </a:ln>
        </p:spPr>
        <p:style>
          <a:lnRef idx="0">
            <a:scrgbClr r="0" g="0" b="0"/>
          </a:lnRef>
          <a:fillRef idx="0">
            <a:scrgbClr r="0" g="0" b="0"/>
          </a:fillRef>
          <a:effectRef idx="0">
            <a:scrgbClr r="0" g="0" b="0"/>
          </a:effectRef>
          <a:fontRef idx="minor"/>
        </p:style>
      </p:sp>
      <p:sp>
        <p:nvSpPr>
          <p:cNvPr id="25" name="CustomShape 22"/>
          <p:cNvSpPr/>
          <p:nvPr/>
        </p:nvSpPr>
        <p:spPr>
          <a:xfrm>
            <a:off x="3995640" y="265176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Fastq(c)</a:t>
            </a:r>
            <a:endParaRPr lang="en-US" sz="1800" b="0" strike="noStrike" spc="-1">
              <a:solidFill>
                <a:srgbClr val="000000"/>
              </a:solidFill>
              <a:uFill>
                <a:solidFill>
                  <a:srgbClr val="FFFFFF"/>
                </a:solidFill>
              </a:uFill>
              <a:latin typeface="Arial"/>
            </a:endParaRPr>
          </a:p>
        </p:txBody>
      </p:sp>
      <p:sp>
        <p:nvSpPr>
          <p:cNvPr id="26" name="CustomShape 23"/>
          <p:cNvSpPr/>
          <p:nvPr/>
        </p:nvSpPr>
        <p:spPr>
          <a:xfrm>
            <a:off x="6400800" y="434988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Counting</a:t>
            </a:r>
            <a:endParaRPr lang="en-US" sz="1800" b="0" strike="noStrike" spc="-1">
              <a:solidFill>
                <a:srgbClr val="000000"/>
              </a:solidFill>
              <a:uFill>
                <a:solidFill>
                  <a:srgbClr val="FFFFFF"/>
                </a:solidFill>
              </a:uFill>
              <a:latin typeface="Arial"/>
            </a:endParaRPr>
          </a:p>
        </p:txBody>
      </p:sp>
      <p:sp>
        <p:nvSpPr>
          <p:cNvPr id="27" name="CustomShape 24"/>
          <p:cNvSpPr/>
          <p:nvPr/>
        </p:nvSpPr>
        <p:spPr>
          <a:xfrm>
            <a:off x="1371600" y="4349880"/>
            <a:ext cx="1406520" cy="439920"/>
          </a:xfrm>
          <a:prstGeom prst="rect">
            <a:avLst/>
          </a:prstGeom>
          <a:solidFill>
            <a:srgbClr val="99CCCC"/>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Variant Calling</a:t>
            </a:r>
            <a:endParaRPr lang="en-US" sz="1800" b="0" strike="noStrike" spc="-1">
              <a:solidFill>
                <a:srgbClr val="000000"/>
              </a:solidFill>
              <a:uFill>
                <a:solidFill>
                  <a:srgbClr val="FFFFFF"/>
                </a:solidFill>
              </a:uFill>
              <a:latin typeface="Arial"/>
            </a:endParaRPr>
          </a:p>
        </p:txBody>
      </p:sp>
      <p:sp>
        <p:nvSpPr>
          <p:cNvPr id="28" name="CustomShape 25"/>
          <p:cNvSpPr/>
          <p:nvPr/>
        </p:nvSpPr>
        <p:spPr>
          <a:xfrm>
            <a:off x="2525400" y="3931920"/>
            <a:ext cx="14065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DNA</a:t>
            </a:r>
            <a:endParaRPr lang="en-US" sz="1800" b="0" strike="noStrike" spc="-1">
              <a:solidFill>
                <a:srgbClr val="000000"/>
              </a:solidFill>
              <a:uFill>
                <a:solidFill>
                  <a:srgbClr val="FFFFFF"/>
                </a:solidFill>
              </a:uFill>
              <a:latin typeface="Arial"/>
            </a:endParaRPr>
          </a:p>
        </p:txBody>
      </p:sp>
      <p:sp>
        <p:nvSpPr>
          <p:cNvPr id="29" name="CustomShape 26"/>
          <p:cNvSpPr/>
          <p:nvPr/>
        </p:nvSpPr>
        <p:spPr>
          <a:xfrm>
            <a:off x="5212080" y="3931920"/>
            <a:ext cx="14065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RNA</a:t>
            </a:r>
            <a:endParaRPr lang="en-US" sz="1800" b="0" strike="noStrike" spc="-1">
              <a:solidFill>
                <a:srgbClr val="000000"/>
              </a:solidFill>
              <a:uFill>
                <a:solidFill>
                  <a:srgbClr val="FFFFFF"/>
                </a:solidFill>
              </a:uFill>
              <a:latin typeface="Arial"/>
            </a:endParaRPr>
          </a:p>
        </p:txBody>
      </p:sp>
      <p:sp>
        <p:nvSpPr>
          <p:cNvPr id="30" name="CustomShape 27"/>
          <p:cNvSpPr/>
          <p:nvPr/>
        </p:nvSpPr>
        <p:spPr>
          <a:xfrm>
            <a:off x="2286000" y="2762640"/>
            <a:ext cx="11887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DNA (RNA)</a:t>
            </a:r>
            <a:endParaRPr lang="en-US" sz="1800" b="0" strike="noStrike" spc="-1">
              <a:solidFill>
                <a:srgbClr val="000000"/>
              </a:solidFill>
              <a:uFill>
                <a:solidFill>
                  <a:srgbClr val="FFFFFF"/>
                </a:solidFill>
              </a:uFill>
              <a:latin typeface="Arial"/>
            </a:endParaRPr>
          </a:p>
        </p:txBody>
      </p:sp>
      <p:pic>
        <p:nvPicPr>
          <p:cNvPr id="31" name="Picture 30"/>
          <p:cNvPicPr/>
          <p:nvPr/>
        </p:nvPicPr>
        <p:blipFill>
          <a:blip r:embed="rId2"/>
          <a:stretch/>
        </p:blipFill>
        <p:spPr>
          <a:xfrm>
            <a:off x="5682960" y="1405283"/>
            <a:ext cx="2748960" cy="1828080"/>
          </a:xfrm>
          <a:prstGeom prst="rect">
            <a:avLst/>
          </a:prstGeom>
          <a:ln>
            <a:noFill/>
          </a:ln>
        </p:spPr>
      </p:pic>
    </p:spTree>
    <p:extLst>
      <p:ext uri="{BB962C8B-B14F-4D97-AF65-F5344CB8AC3E}">
        <p14:creationId xmlns:p14="http://schemas.microsoft.com/office/powerpoint/2010/main" val="3795394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extShape 1"/>
          <p:cNvSpPr txBox="1"/>
          <p:nvPr/>
        </p:nvSpPr>
        <p:spPr>
          <a:xfrm>
            <a:off x="881640" y="1515240"/>
            <a:ext cx="7347960" cy="2983320"/>
          </a:xfrm>
          <a:prstGeom prst="rect">
            <a:avLst/>
          </a:prstGeom>
          <a:noFill/>
          <a:ln>
            <a:noFill/>
          </a:ln>
        </p:spPr>
        <p:txBody>
          <a:bodyPr lIns="0" tIns="16560" rIns="0" bIns="0"/>
          <a:lstStyle/>
          <a:p>
            <a:pPr marL="342720" indent="-341280" algn="ctr"/>
            <a:r>
              <a:rPr lang="en-US" sz="1500" b="0" strike="noStrike" spc="-1">
                <a:solidFill>
                  <a:srgbClr val="292934"/>
                </a:solidFill>
                <a:uFill>
                  <a:solidFill>
                    <a:srgbClr val="FFFFFF"/>
                  </a:solidFill>
                </a:uFill>
                <a:latin typeface="Arial"/>
              </a:rPr>
              <a:t>Multiple samples can be </a:t>
            </a:r>
            <a:r>
              <a:rPr lang="en-US" sz="1500" b="0" i="1" strike="noStrike" spc="-1">
                <a:solidFill>
                  <a:srgbClr val="FF3333"/>
                </a:solidFill>
                <a:uFill>
                  <a:solidFill>
                    <a:srgbClr val="FFFFFF"/>
                  </a:solidFill>
                </a:uFill>
                <a:latin typeface="Arial"/>
              </a:rPr>
              <a:t>pooled together or multiplexed</a:t>
            </a:r>
            <a:r>
              <a:rPr lang="en-US" sz="1500" b="0" strike="noStrike" spc="-1">
                <a:solidFill>
                  <a:srgbClr val="292934"/>
                </a:solidFill>
                <a:uFill>
                  <a:solidFill>
                    <a:srgbClr val="FFFFFF"/>
                  </a:solidFill>
                </a:uFill>
                <a:latin typeface="Arial"/>
              </a:rPr>
              <a:t> into one or more flowcells</a:t>
            </a:r>
            <a:endParaRPr lang="en-US" sz="2400" b="0" strike="noStrike" spc="-1">
              <a:solidFill>
                <a:srgbClr val="292934"/>
              </a:solidFill>
              <a:uFill>
                <a:solidFill>
                  <a:srgbClr val="FFFFFF"/>
                </a:solidFill>
              </a:uFill>
              <a:latin typeface="Arial"/>
            </a:endParaRPr>
          </a:p>
        </p:txBody>
      </p:sp>
      <p:pic>
        <p:nvPicPr>
          <p:cNvPr id="389" name="Picture 388"/>
          <p:cNvPicPr/>
          <p:nvPr/>
        </p:nvPicPr>
        <p:blipFill>
          <a:blip r:embed="rId2"/>
          <a:stretch/>
        </p:blipFill>
        <p:spPr>
          <a:xfrm>
            <a:off x="3069720" y="2233080"/>
            <a:ext cx="1385640" cy="1515960"/>
          </a:xfrm>
          <a:prstGeom prst="rect">
            <a:avLst/>
          </a:prstGeom>
          <a:ln>
            <a:noFill/>
          </a:ln>
        </p:spPr>
      </p:pic>
      <p:pic>
        <p:nvPicPr>
          <p:cNvPr id="390" name="Picture 389"/>
          <p:cNvPicPr/>
          <p:nvPr/>
        </p:nvPicPr>
        <p:blipFill>
          <a:blip r:embed="rId3"/>
          <a:stretch/>
        </p:blipFill>
        <p:spPr>
          <a:xfrm>
            <a:off x="875160" y="4502520"/>
            <a:ext cx="2270160" cy="709560"/>
          </a:xfrm>
          <a:prstGeom prst="rect">
            <a:avLst/>
          </a:prstGeom>
          <a:ln>
            <a:noFill/>
          </a:ln>
        </p:spPr>
      </p:pic>
      <p:pic>
        <p:nvPicPr>
          <p:cNvPr id="391" name="Picture 390"/>
          <p:cNvPicPr/>
          <p:nvPr/>
        </p:nvPicPr>
        <p:blipFill>
          <a:blip r:embed="rId4"/>
          <a:stretch/>
        </p:blipFill>
        <p:spPr>
          <a:xfrm>
            <a:off x="3984120" y="3831840"/>
            <a:ext cx="2743200" cy="1380240"/>
          </a:xfrm>
          <a:prstGeom prst="rect">
            <a:avLst/>
          </a:prstGeom>
          <a:ln>
            <a:noFill/>
          </a:ln>
        </p:spPr>
      </p:pic>
      <p:pic>
        <p:nvPicPr>
          <p:cNvPr id="392" name="Picture 391"/>
          <p:cNvPicPr/>
          <p:nvPr/>
        </p:nvPicPr>
        <p:blipFill>
          <a:blip r:embed="rId5"/>
          <a:stretch/>
        </p:blipFill>
        <p:spPr>
          <a:xfrm>
            <a:off x="1653120" y="2011680"/>
            <a:ext cx="627120" cy="640080"/>
          </a:xfrm>
          <a:prstGeom prst="rect">
            <a:avLst/>
          </a:prstGeom>
          <a:ln>
            <a:noFill/>
          </a:ln>
        </p:spPr>
      </p:pic>
      <p:pic>
        <p:nvPicPr>
          <p:cNvPr id="393" name="Picture 392"/>
          <p:cNvPicPr/>
          <p:nvPr/>
        </p:nvPicPr>
        <p:blipFill>
          <a:blip r:embed="rId5"/>
          <a:stretch/>
        </p:blipFill>
        <p:spPr>
          <a:xfrm>
            <a:off x="1619640" y="2743200"/>
            <a:ext cx="627120" cy="640080"/>
          </a:xfrm>
          <a:prstGeom prst="rect">
            <a:avLst/>
          </a:prstGeom>
          <a:ln>
            <a:noFill/>
          </a:ln>
        </p:spPr>
      </p:pic>
      <p:pic>
        <p:nvPicPr>
          <p:cNvPr id="394" name="Picture 393"/>
          <p:cNvPicPr/>
          <p:nvPr/>
        </p:nvPicPr>
        <p:blipFill>
          <a:blip r:embed="rId5"/>
          <a:stretch/>
        </p:blipFill>
        <p:spPr>
          <a:xfrm>
            <a:off x="1619640" y="3566160"/>
            <a:ext cx="627120" cy="640080"/>
          </a:xfrm>
          <a:prstGeom prst="rect">
            <a:avLst/>
          </a:prstGeom>
          <a:ln>
            <a:noFill/>
          </a:ln>
        </p:spPr>
      </p:pic>
      <p:pic>
        <p:nvPicPr>
          <p:cNvPr id="395" name="Picture 394"/>
          <p:cNvPicPr/>
          <p:nvPr/>
        </p:nvPicPr>
        <p:blipFill>
          <a:blip r:embed="rId5"/>
          <a:stretch/>
        </p:blipFill>
        <p:spPr>
          <a:xfrm>
            <a:off x="992520" y="3017520"/>
            <a:ext cx="627120" cy="640080"/>
          </a:xfrm>
          <a:prstGeom prst="rect">
            <a:avLst/>
          </a:prstGeom>
          <a:ln>
            <a:noFill/>
          </a:ln>
        </p:spPr>
      </p:pic>
      <p:pic>
        <p:nvPicPr>
          <p:cNvPr id="396" name="Picture 395"/>
          <p:cNvPicPr/>
          <p:nvPr/>
        </p:nvPicPr>
        <p:blipFill>
          <a:blip r:embed="rId5"/>
          <a:stretch/>
        </p:blipFill>
        <p:spPr>
          <a:xfrm>
            <a:off x="888120" y="2194560"/>
            <a:ext cx="627120" cy="640080"/>
          </a:xfrm>
          <a:prstGeom prst="rect">
            <a:avLst/>
          </a:prstGeom>
          <a:ln>
            <a:noFill/>
          </a:ln>
        </p:spPr>
      </p:pic>
      <p:pic>
        <p:nvPicPr>
          <p:cNvPr id="397" name="Picture 396"/>
          <p:cNvPicPr/>
          <p:nvPr/>
        </p:nvPicPr>
        <p:blipFill>
          <a:blip r:embed="rId5"/>
          <a:stretch/>
        </p:blipFill>
        <p:spPr>
          <a:xfrm>
            <a:off x="705240" y="3657600"/>
            <a:ext cx="627120" cy="640080"/>
          </a:xfrm>
          <a:prstGeom prst="rect">
            <a:avLst/>
          </a:prstGeom>
          <a:ln>
            <a:noFill/>
          </a:ln>
        </p:spPr>
      </p:pic>
      <p:sp>
        <p:nvSpPr>
          <p:cNvPr id="398" name="CustomShape 2"/>
          <p:cNvSpPr/>
          <p:nvPr/>
        </p:nvSpPr>
        <p:spPr>
          <a:xfrm>
            <a:off x="2612520" y="2834640"/>
            <a:ext cx="274320" cy="91440"/>
          </a:xfrm>
          <a:custGeom>
            <a:avLst/>
            <a:gdLst/>
            <a:ahLst/>
            <a:cxnLst/>
            <a:rect l="0" t="0" r="r" b="b"/>
            <a:pathLst>
              <a:path w="764" h="256">
                <a:moveTo>
                  <a:pt x="0" y="63"/>
                </a:moveTo>
                <a:lnTo>
                  <a:pt x="572" y="63"/>
                </a:lnTo>
                <a:lnTo>
                  <a:pt x="572" y="0"/>
                </a:lnTo>
                <a:lnTo>
                  <a:pt x="763" y="127"/>
                </a:lnTo>
                <a:lnTo>
                  <a:pt x="572" y="255"/>
                </a:lnTo>
                <a:lnTo>
                  <a:pt x="572" y="191"/>
                </a:lnTo>
                <a:lnTo>
                  <a:pt x="0" y="191"/>
                </a:lnTo>
                <a:lnTo>
                  <a:pt x="0" y="6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399" name="CustomShape 3"/>
          <p:cNvSpPr/>
          <p:nvPr/>
        </p:nvSpPr>
        <p:spPr>
          <a:xfrm>
            <a:off x="4898520" y="2834640"/>
            <a:ext cx="274320" cy="91440"/>
          </a:xfrm>
          <a:custGeom>
            <a:avLst/>
            <a:gdLst/>
            <a:ahLst/>
            <a:cxnLst/>
            <a:rect l="0" t="0" r="r" b="b"/>
            <a:pathLst>
              <a:path w="764" h="256">
                <a:moveTo>
                  <a:pt x="0" y="63"/>
                </a:moveTo>
                <a:lnTo>
                  <a:pt x="572" y="63"/>
                </a:lnTo>
                <a:lnTo>
                  <a:pt x="572" y="0"/>
                </a:lnTo>
                <a:lnTo>
                  <a:pt x="763" y="127"/>
                </a:lnTo>
                <a:lnTo>
                  <a:pt x="572" y="255"/>
                </a:lnTo>
                <a:lnTo>
                  <a:pt x="572" y="191"/>
                </a:lnTo>
                <a:lnTo>
                  <a:pt x="0" y="191"/>
                </a:lnTo>
                <a:lnTo>
                  <a:pt x="0" y="6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pic>
        <p:nvPicPr>
          <p:cNvPr id="400" name="Picture 399"/>
          <p:cNvPicPr/>
          <p:nvPr/>
        </p:nvPicPr>
        <p:blipFill>
          <a:blip r:embed="rId6"/>
          <a:stretch/>
        </p:blipFill>
        <p:spPr>
          <a:xfrm>
            <a:off x="5812920" y="2468880"/>
            <a:ext cx="429120" cy="731520"/>
          </a:xfrm>
          <a:prstGeom prst="rect">
            <a:avLst/>
          </a:prstGeom>
          <a:ln>
            <a:noFill/>
          </a:ln>
        </p:spPr>
      </p:pic>
      <p:sp>
        <p:nvSpPr>
          <p:cNvPr id="401" name="TextShape 4"/>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(De)Multiplexing</a:t>
            </a:r>
            <a:endParaRPr lang="en-US" sz="18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973080" y="1771560"/>
            <a:ext cx="7347960" cy="2983320"/>
          </a:xfrm>
          <a:prstGeom prst="rect">
            <a:avLst/>
          </a:prstGeom>
          <a:noFill/>
          <a:ln>
            <a:noFill/>
          </a:ln>
        </p:spPr>
        <p:txBody>
          <a:bodyPr lIns="0" tIns="0" rIns="0" bIns="0" anchor="ctr"/>
          <a:lstStyle/>
          <a:p>
            <a:pPr marL="342720" indent="-341280">
              <a:buClr>
                <a:srgbClr val="000000"/>
              </a:buClr>
              <a:buSzPct val="45000"/>
              <a:buFont typeface="Wingdings" charset="2"/>
              <a:buChar char=""/>
            </a:pPr>
            <a:r>
              <a:rPr lang="en-US" sz="3600" spc="-1" dirty="0" err="1" smtClean="0">
                <a:solidFill>
                  <a:srgbClr val="990000"/>
                </a:solidFill>
                <a:uFill>
                  <a:solidFill>
                    <a:srgbClr val="FFFFFF"/>
                  </a:solidFill>
                </a:uFill>
                <a:latin typeface="Arial"/>
              </a:rPr>
              <a:t>RNASeq</a:t>
            </a:r>
            <a:r>
              <a:rPr lang="en-US" sz="3600" spc="-1" dirty="0" smtClean="0">
                <a:solidFill>
                  <a:srgbClr val="990000"/>
                </a:solidFill>
                <a:uFill>
                  <a:solidFill>
                    <a:srgbClr val="FFFFFF"/>
                  </a:solidFill>
                </a:uFill>
                <a:latin typeface="Arial"/>
              </a:rPr>
              <a:t> bioinformatics</a:t>
            </a:r>
            <a:r>
              <a:rPr lang="en-US" sz="3600" b="0" strike="noStrike" spc="-1" dirty="0" smtClean="0">
                <a:solidFill>
                  <a:srgbClr val="990000"/>
                </a:solidFill>
                <a:uFill>
                  <a:solidFill>
                    <a:srgbClr val="FFFFFF"/>
                  </a:solidFill>
                </a:uFill>
                <a:latin typeface="Arial"/>
              </a:rPr>
              <a:t>: </a:t>
            </a:r>
            <a:r>
              <a:rPr lang="en-US" sz="3600" b="0" strike="noStrike" spc="-1" dirty="0">
                <a:solidFill>
                  <a:srgbClr val="990000"/>
                </a:solidFill>
                <a:uFill>
                  <a:solidFill>
                    <a:srgbClr val="FFFFFF"/>
                  </a:solidFill>
                </a:uFill>
                <a:latin typeface="Arial"/>
              </a:rPr>
              <a:t>why?</a:t>
            </a:r>
            <a:endParaRPr lang="en-US" sz="3600" b="0" strike="noStrike" spc="-1" dirty="0">
              <a:solidFill>
                <a:srgbClr val="000000"/>
              </a:solidFill>
              <a:uFill>
                <a:solidFill>
                  <a:srgbClr val="FFFFFF"/>
                </a:solidFill>
              </a:uFill>
              <a:latin typeface="Arial"/>
            </a:endParaRPr>
          </a:p>
          <a:p>
            <a:pPr marL="342720" indent="-341280">
              <a:buClr>
                <a:srgbClr val="000000"/>
              </a:buClr>
              <a:buSzPct val="45000"/>
              <a:buFont typeface="Wingdings" charset="2"/>
              <a:buChar char=""/>
            </a:pPr>
            <a:endParaRPr lang="en-US" sz="3600" b="0" strike="noStrike" spc="-1" dirty="0">
              <a:solidFill>
                <a:srgbClr val="000000"/>
              </a:solidFill>
              <a:uFill>
                <a:solidFill>
                  <a:srgbClr val="FFFFFF"/>
                </a:solidFill>
              </a:uFill>
              <a:latin typeface="Arial"/>
            </a:endParaRPr>
          </a:p>
          <a:p>
            <a:pPr marL="342720" indent="-341280">
              <a:buClr>
                <a:srgbClr val="000000"/>
              </a:buClr>
              <a:buSzPct val="45000"/>
              <a:buFont typeface="Wingdings" charset="2"/>
              <a:buChar char=""/>
            </a:pPr>
            <a:r>
              <a:rPr lang="en-US" sz="3600" b="0" strike="noStrike" spc="-1" dirty="0">
                <a:solidFill>
                  <a:srgbClr val="003366"/>
                </a:solidFill>
                <a:uFill>
                  <a:solidFill>
                    <a:srgbClr val="FFFFFF"/>
                  </a:solidFill>
                </a:uFill>
                <a:latin typeface="Arial"/>
              </a:rPr>
              <a:t>Bioinformatics NGS terminology</a:t>
            </a:r>
            <a:endParaRPr lang="en-US" sz="3600" b="0" strike="noStrike" spc="-1" dirty="0">
              <a:solidFill>
                <a:srgbClr val="000000"/>
              </a:solidFill>
              <a:uFill>
                <a:solidFill>
                  <a:srgbClr val="FFFFFF"/>
                </a:solidFill>
              </a:uFill>
              <a:latin typeface="Arial"/>
            </a:endParaRPr>
          </a:p>
          <a:p>
            <a:pPr marL="342720" indent="-341280">
              <a:buClr>
                <a:srgbClr val="000000"/>
              </a:buClr>
              <a:buSzPct val="45000"/>
              <a:buFont typeface="Wingdings" charset="2"/>
              <a:buChar char=""/>
            </a:pPr>
            <a:endParaRPr lang="en-US" sz="3600" b="0" strike="noStrike" spc="-1" dirty="0">
              <a:solidFill>
                <a:srgbClr val="000000"/>
              </a:solidFill>
              <a:uFill>
                <a:solidFill>
                  <a:srgbClr val="FFFFFF"/>
                </a:solidFill>
              </a:uFill>
              <a:latin typeface="Arial"/>
            </a:endParaRPr>
          </a:p>
          <a:p>
            <a:pPr marL="342720" indent="-341280">
              <a:buClr>
                <a:srgbClr val="000000"/>
              </a:buClr>
              <a:buSzPct val="45000"/>
              <a:buFont typeface="Wingdings" charset="2"/>
              <a:buChar char=""/>
            </a:pPr>
            <a:r>
              <a:rPr lang="en-US" sz="3600" spc="-1" dirty="0" err="1" smtClean="0">
                <a:solidFill>
                  <a:srgbClr val="003366"/>
                </a:solidFill>
                <a:uFill>
                  <a:solidFill>
                    <a:srgbClr val="FFFFFF"/>
                  </a:solidFill>
                </a:uFill>
                <a:latin typeface="Arial"/>
              </a:rPr>
              <a:t>RNASeq</a:t>
            </a:r>
            <a:r>
              <a:rPr lang="en-US" sz="3600" spc="-1" dirty="0" smtClean="0">
                <a:solidFill>
                  <a:srgbClr val="003366"/>
                </a:solidFill>
                <a:uFill>
                  <a:solidFill>
                    <a:srgbClr val="FFFFFF"/>
                  </a:solidFill>
                </a:uFill>
                <a:latin typeface="Arial"/>
              </a:rPr>
              <a:t> </a:t>
            </a:r>
            <a:r>
              <a:rPr lang="en-US" sz="3600" b="0" strike="noStrike" spc="-1" dirty="0" smtClean="0">
                <a:solidFill>
                  <a:srgbClr val="003366"/>
                </a:solidFill>
                <a:uFill>
                  <a:solidFill>
                    <a:srgbClr val="FFFFFF"/>
                  </a:solidFill>
                </a:uFill>
                <a:latin typeface="Arial"/>
              </a:rPr>
              <a:t>bioinformatics pipeline</a:t>
            </a:r>
            <a:endParaRPr lang="en-US" sz="3600" b="0" strike="noStrike" spc="-1" dirty="0">
              <a:solidFill>
                <a:srgbClr val="000000"/>
              </a:solidFill>
              <a:uFill>
                <a:solidFill>
                  <a:srgbClr val="FFFFFF"/>
                </a:solidFill>
              </a:uFill>
              <a:latin typeface="Arial"/>
            </a:endParaRPr>
          </a:p>
          <a:p>
            <a:pPr marL="342720" indent="-341280">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1440">
              <a:buClr>
                <a:srgbClr val="000000"/>
              </a:buClr>
              <a:buSzPct val="45000"/>
            </a:pPr>
            <a:endParaRPr lang="en-US" spc="-1" dirty="0">
              <a:solidFill>
                <a:srgbClr val="003366"/>
              </a:solidFill>
              <a:uFill>
                <a:solidFill>
                  <a:srgbClr val="FFFFFF"/>
                </a:solidFill>
              </a:uFill>
              <a:latin typeface="Arial"/>
            </a:endParaRPr>
          </a:p>
          <a:p>
            <a:pPr marL="342720" indent="-341280">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p:txBody>
      </p:sp>
      <p:sp>
        <p:nvSpPr>
          <p:cNvPr id="127" name="TextShape 2"/>
          <p:cNvSpPr txBox="1"/>
          <p:nvPr/>
        </p:nvSpPr>
        <p:spPr>
          <a:xfrm>
            <a:off x="25560" y="-4608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Overview</a:t>
            </a:r>
            <a:endParaRPr lang="en-US" sz="18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5560" y="205920"/>
            <a:ext cx="9118080" cy="617040"/>
          </a:xfrm>
          <a:prstGeom prst="rect">
            <a:avLst/>
          </a:prstGeom>
          <a:noFill/>
          <a:ln>
            <a:noFill/>
          </a:ln>
        </p:spPr>
        <p:txBody>
          <a:bodyPr anchor="ctr"/>
          <a:lstStyle/>
          <a:p>
            <a:pPr algn="ctr">
              <a:lnSpc>
                <a:spcPct val="100000"/>
              </a:lnSpc>
            </a:pPr>
            <a:r>
              <a:rPr lang="en-US" sz="4000" b="0" strike="noStrike" spc="-97" dirty="0">
                <a:solidFill>
                  <a:srgbClr val="0082B9"/>
                </a:solidFill>
                <a:uFill>
                  <a:solidFill>
                    <a:srgbClr val="FFFFFF"/>
                  </a:solidFill>
                </a:uFill>
                <a:latin typeface="Arial"/>
              </a:rPr>
              <a:t>NGS </a:t>
            </a:r>
            <a:r>
              <a:rPr lang="en-US" sz="4000" b="0" strike="noStrike" spc="-97" dirty="0" smtClean="0">
                <a:solidFill>
                  <a:srgbClr val="0082B9"/>
                </a:solidFill>
                <a:uFill>
                  <a:solidFill>
                    <a:srgbClr val="FFFFFF"/>
                  </a:solidFill>
                </a:uFill>
                <a:latin typeface="Arial"/>
              </a:rPr>
              <a:t>Terminology: </a:t>
            </a:r>
            <a:r>
              <a:rPr lang="en-US" sz="4000" b="0" strike="noStrike" spc="-97" dirty="0" err="1" smtClean="0">
                <a:solidFill>
                  <a:srgbClr val="0082B9"/>
                </a:solidFill>
                <a:uFill>
                  <a:solidFill>
                    <a:srgbClr val="FFFFFF"/>
                  </a:solidFill>
                </a:uFill>
                <a:latin typeface="Arial"/>
              </a:rPr>
              <a:t>Fastq</a:t>
            </a:r>
            <a:endParaRPr lang="en-US" sz="1800" b="0" strike="noStrike" spc="-1" dirty="0">
              <a:solidFill>
                <a:srgbClr val="292934"/>
              </a:solidFill>
              <a:uFill>
                <a:solidFill>
                  <a:srgbClr val="FFFFFF"/>
                </a:solidFill>
              </a:uFill>
              <a:latin typeface="Arial"/>
            </a:endParaRPr>
          </a:p>
        </p:txBody>
      </p:sp>
      <p:sp>
        <p:nvSpPr>
          <p:cNvPr id="5" name="CustomShape 2"/>
          <p:cNvSpPr/>
          <p:nvPr/>
        </p:nvSpPr>
        <p:spPr>
          <a:xfrm>
            <a:off x="3995640" y="1960920"/>
            <a:ext cx="1406520" cy="439560"/>
          </a:xfrm>
          <a:prstGeom prst="rect">
            <a:avLst/>
          </a:prstGeom>
          <a:solidFill>
            <a:schemeClr val="bg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Demultiplexing</a:t>
            </a:r>
            <a:endParaRPr lang="en-US" sz="1800" b="0" strike="noStrike" spc="-1">
              <a:solidFill>
                <a:srgbClr val="000000"/>
              </a:solidFill>
              <a:uFill>
                <a:solidFill>
                  <a:srgbClr val="FFFFFF"/>
                </a:solidFill>
              </a:uFill>
              <a:latin typeface="Arial"/>
            </a:endParaRPr>
          </a:p>
        </p:txBody>
      </p:sp>
      <p:sp>
        <p:nvSpPr>
          <p:cNvPr id="6" name="CustomShape 3"/>
          <p:cNvSpPr/>
          <p:nvPr/>
        </p:nvSpPr>
        <p:spPr>
          <a:xfrm>
            <a:off x="3995640" y="328644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dirty="0">
                <a:solidFill>
                  <a:srgbClr val="000000"/>
                </a:solidFill>
                <a:uFill>
                  <a:solidFill>
                    <a:srgbClr val="FFFFFF"/>
                  </a:solidFill>
                </a:uFill>
                <a:latin typeface="Arial"/>
                <a:ea typeface="Arial"/>
              </a:rPr>
              <a:t>Alignment</a:t>
            </a:r>
            <a:endParaRPr lang="en-US" sz="1800" b="0" strike="noStrike" spc="-1" dirty="0">
              <a:solidFill>
                <a:srgbClr val="000000"/>
              </a:solidFill>
              <a:uFill>
                <a:solidFill>
                  <a:srgbClr val="FFFFFF"/>
                </a:solidFill>
              </a:uFill>
              <a:latin typeface="Arial"/>
            </a:endParaRPr>
          </a:p>
        </p:txBody>
      </p:sp>
      <p:sp>
        <p:nvSpPr>
          <p:cNvPr id="7" name="CustomShape 4"/>
          <p:cNvSpPr/>
          <p:nvPr/>
        </p:nvSpPr>
        <p:spPr>
          <a:xfrm>
            <a:off x="2342520" y="515628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Population Studies</a:t>
            </a:r>
            <a:endParaRPr lang="en-US" sz="1800" b="0" strike="noStrike" spc="-1">
              <a:solidFill>
                <a:srgbClr val="000000"/>
              </a:solidFill>
              <a:uFill>
                <a:solidFill>
                  <a:srgbClr val="FFFFFF"/>
                </a:solidFill>
              </a:uFill>
              <a:latin typeface="Arial"/>
            </a:endParaRPr>
          </a:p>
        </p:txBody>
      </p:sp>
      <p:sp>
        <p:nvSpPr>
          <p:cNvPr id="8" name="CustomShape 5"/>
          <p:cNvSpPr/>
          <p:nvPr/>
        </p:nvSpPr>
        <p:spPr>
          <a:xfrm>
            <a:off x="5394960" y="513792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Differential Expression</a:t>
            </a:r>
            <a:endParaRPr lang="en-US" sz="1800" b="0" strike="noStrike" spc="-1">
              <a:solidFill>
                <a:srgbClr val="000000"/>
              </a:solidFill>
              <a:uFill>
                <a:solidFill>
                  <a:srgbClr val="FFFFFF"/>
                </a:solidFill>
              </a:uFill>
              <a:latin typeface="Arial"/>
            </a:endParaRPr>
          </a:p>
        </p:txBody>
      </p:sp>
      <p:sp>
        <p:nvSpPr>
          <p:cNvPr id="9" name="CustomShape 6"/>
          <p:cNvSpPr/>
          <p:nvPr/>
        </p:nvSpPr>
        <p:spPr>
          <a:xfrm>
            <a:off x="7463160" y="513792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Relative Expression</a:t>
            </a:r>
            <a:endParaRPr lang="en-US" sz="1800" b="0" strike="noStrike" spc="-1">
              <a:solidFill>
                <a:srgbClr val="000000"/>
              </a:solidFill>
              <a:uFill>
                <a:solidFill>
                  <a:srgbClr val="FFFFFF"/>
                </a:solidFill>
              </a:uFill>
              <a:latin typeface="Arial"/>
            </a:endParaRPr>
          </a:p>
        </p:txBody>
      </p:sp>
      <p:sp>
        <p:nvSpPr>
          <p:cNvPr id="10" name="CustomShape 7"/>
          <p:cNvSpPr/>
          <p:nvPr/>
        </p:nvSpPr>
        <p:spPr>
          <a:xfrm>
            <a:off x="275760" y="5156640"/>
            <a:ext cx="1406520" cy="439920"/>
          </a:xfrm>
          <a:prstGeom prst="rect">
            <a:avLst/>
          </a:prstGeom>
          <a:solidFill>
            <a:srgbClr val="99CCCC"/>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Individual Studies</a:t>
            </a:r>
            <a:endParaRPr lang="en-US" sz="1800" b="0" strike="noStrike" spc="-1">
              <a:solidFill>
                <a:srgbClr val="000000"/>
              </a:solidFill>
              <a:uFill>
                <a:solidFill>
                  <a:srgbClr val="FFFFFF"/>
                </a:solidFill>
              </a:uFill>
              <a:latin typeface="Arial"/>
            </a:endParaRPr>
          </a:p>
        </p:txBody>
      </p:sp>
      <p:cxnSp>
        <p:nvCxnSpPr>
          <p:cNvPr id="11" name="Line 8"/>
          <p:cNvCxnSpPr/>
          <p:nvPr/>
        </p:nvCxnSpPr>
        <p:spPr>
          <a:xfrm flipH="1">
            <a:off x="4700520" y="1719720"/>
            <a:ext cx="5040" cy="241560"/>
          </a:xfrm>
          <a:prstGeom prst="straightConnector1">
            <a:avLst/>
          </a:prstGeom>
          <a:ln w="9360">
            <a:solidFill>
              <a:srgbClr val="595959"/>
            </a:solidFill>
            <a:round/>
            <a:tailEnd type="triangle" w="med" len="med"/>
          </a:ln>
        </p:spPr>
      </p:cxnSp>
      <p:cxnSp>
        <p:nvCxnSpPr>
          <p:cNvPr id="12" name="Line 9"/>
          <p:cNvCxnSpPr/>
          <p:nvPr/>
        </p:nvCxnSpPr>
        <p:spPr>
          <a:xfrm>
            <a:off x="4698720" y="2401560"/>
            <a:ext cx="2160" cy="259560"/>
          </a:xfrm>
          <a:prstGeom prst="straightConnector1">
            <a:avLst/>
          </a:prstGeom>
          <a:ln w="9360">
            <a:solidFill>
              <a:srgbClr val="595959"/>
            </a:solidFill>
            <a:round/>
            <a:tailEnd type="triangle" w="med" len="med"/>
          </a:ln>
        </p:spPr>
      </p:cxnSp>
      <p:cxnSp>
        <p:nvCxnSpPr>
          <p:cNvPr id="13" name="Line 10"/>
          <p:cNvCxnSpPr/>
          <p:nvPr/>
        </p:nvCxnSpPr>
        <p:spPr>
          <a:xfrm>
            <a:off x="4698720" y="3100680"/>
            <a:ext cx="2160" cy="186480"/>
          </a:xfrm>
          <a:prstGeom prst="straightConnector1">
            <a:avLst/>
          </a:prstGeom>
          <a:ln w="9360">
            <a:solidFill>
              <a:srgbClr val="595959"/>
            </a:solidFill>
            <a:round/>
            <a:tailEnd type="triangle" w="med" len="med"/>
          </a:ln>
        </p:spPr>
      </p:cxnSp>
      <p:cxnSp>
        <p:nvCxnSpPr>
          <p:cNvPr id="14" name="Line 11"/>
          <p:cNvCxnSpPr>
            <a:stCxn id="6" idx="2"/>
          </p:cNvCxnSpPr>
          <p:nvPr/>
        </p:nvCxnSpPr>
        <p:spPr>
          <a:xfrm flipH="1">
            <a:off x="2011680" y="3726000"/>
            <a:ext cx="2687400" cy="572040"/>
          </a:xfrm>
          <a:prstGeom prst="straightConnector1">
            <a:avLst/>
          </a:prstGeom>
          <a:ln w="9360">
            <a:solidFill>
              <a:srgbClr val="595959"/>
            </a:solidFill>
            <a:round/>
            <a:tailEnd type="triangle" w="med" len="med"/>
          </a:ln>
        </p:spPr>
      </p:cxnSp>
      <p:cxnSp>
        <p:nvCxnSpPr>
          <p:cNvPr id="15" name="Line 12"/>
          <p:cNvCxnSpPr>
            <a:stCxn id="6" idx="2"/>
          </p:cNvCxnSpPr>
          <p:nvPr/>
        </p:nvCxnSpPr>
        <p:spPr>
          <a:xfrm>
            <a:off x="4698720" y="3726000"/>
            <a:ext cx="2433960" cy="572040"/>
          </a:xfrm>
          <a:prstGeom prst="straightConnector1">
            <a:avLst/>
          </a:prstGeom>
          <a:ln w="9360">
            <a:solidFill>
              <a:srgbClr val="595959"/>
            </a:solidFill>
            <a:round/>
            <a:tailEnd type="triangle" w="med" len="med"/>
          </a:ln>
        </p:spPr>
      </p:cxnSp>
      <p:cxnSp>
        <p:nvCxnSpPr>
          <p:cNvPr id="16" name="Line 13"/>
          <p:cNvCxnSpPr/>
          <p:nvPr/>
        </p:nvCxnSpPr>
        <p:spPr>
          <a:xfrm flipH="1">
            <a:off x="914400" y="4789800"/>
            <a:ext cx="1160640" cy="367200"/>
          </a:xfrm>
          <a:prstGeom prst="straightConnector1">
            <a:avLst/>
          </a:prstGeom>
          <a:ln w="9360">
            <a:solidFill>
              <a:srgbClr val="595959"/>
            </a:solidFill>
            <a:round/>
            <a:tailEnd type="triangle" w="med" len="med"/>
          </a:ln>
        </p:spPr>
      </p:cxnSp>
      <p:cxnSp>
        <p:nvCxnSpPr>
          <p:cNvPr id="17" name="Line 14"/>
          <p:cNvCxnSpPr>
            <a:endCxn id="7" idx="0"/>
          </p:cNvCxnSpPr>
          <p:nvPr/>
        </p:nvCxnSpPr>
        <p:spPr>
          <a:xfrm>
            <a:off x="2074680" y="4789800"/>
            <a:ext cx="971280" cy="366840"/>
          </a:xfrm>
          <a:prstGeom prst="straightConnector1">
            <a:avLst/>
          </a:prstGeom>
          <a:ln w="9360">
            <a:solidFill>
              <a:srgbClr val="595959"/>
            </a:solidFill>
            <a:round/>
            <a:tailEnd type="triangle" w="med" len="med"/>
          </a:ln>
        </p:spPr>
      </p:cxnSp>
      <p:cxnSp>
        <p:nvCxnSpPr>
          <p:cNvPr id="18" name="Line 15"/>
          <p:cNvCxnSpPr>
            <a:endCxn id="8" idx="0"/>
          </p:cNvCxnSpPr>
          <p:nvPr/>
        </p:nvCxnSpPr>
        <p:spPr>
          <a:xfrm flipH="1">
            <a:off x="6098040" y="4789800"/>
            <a:ext cx="1034640" cy="348480"/>
          </a:xfrm>
          <a:prstGeom prst="straightConnector1">
            <a:avLst/>
          </a:prstGeom>
          <a:ln w="9360">
            <a:solidFill>
              <a:srgbClr val="595959"/>
            </a:solidFill>
            <a:round/>
            <a:tailEnd type="triangle" w="med" len="med"/>
          </a:ln>
        </p:spPr>
      </p:cxnSp>
      <p:cxnSp>
        <p:nvCxnSpPr>
          <p:cNvPr id="19" name="Line 16"/>
          <p:cNvCxnSpPr>
            <a:endCxn id="9" idx="0"/>
          </p:cNvCxnSpPr>
          <p:nvPr/>
        </p:nvCxnSpPr>
        <p:spPr>
          <a:xfrm>
            <a:off x="7132320" y="4789800"/>
            <a:ext cx="1034280" cy="348480"/>
          </a:xfrm>
          <a:prstGeom prst="straightConnector1">
            <a:avLst/>
          </a:prstGeom>
          <a:ln w="9360">
            <a:solidFill>
              <a:srgbClr val="595959"/>
            </a:solidFill>
            <a:round/>
            <a:tailEnd type="triangle" w="med" len="med"/>
          </a:ln>
        </p:spPr>
      </p:cxnSp>
      <p:sp>
        <p:nvSpPr>
          <p:cNvPr id="20" name="CustomShape 17"/>
          <p:cNvSpPr/>
          <p:nvPr/>
        </p:nvSpPr>
        <p:spPr>
          <a:xfrm>
            <a:off x="274320" y="266940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Assembly</a:t>
            </a:r>
            <a:endParaRPr lang="en-US" sz="1800" b="0" strike="noStrike" spc="-1">
              <a:solidFill>
                <a:srgbClr val="000000"/>
              </a:solidFill>
              <a:uFill>
                <a:solidFill>
                  <a:srgbClr val="FFFFFF"/>
                </a:solidFill>
              </a:uFill>
              <a:latin typeface="Arial"/>
            </a:endParaRPr>
          </a:p>
        </p:txBody>
      </p:sp>
      <p:cxnSp>
        <p:nvCxnSpPr>
          <p:cNvPr id="21" name="Line 18"/>
          <p:cNvCxnSpPr>
            <a:endCxn id="20" idx="3"/>
          </p:cNvCxnSpPr>
          <p:nvPr/>
        </p:nvCxnSpPr>
        <p:spPr>
          <a:xfrm flipH="1">
            <a:off x="1680840" y="2871360"/>
            <a:ext cx="2315160" cy="18000"/>
          </a:xfrm>
          <a:prstGeom prst="straightConnector1">
            <a:avLst/>
          </a:prstGeom>
          <a:ln w="9360">
            <a:solidFill>
              <a:srgbClr val="595959"/>
            </a:solidFill>
            <a:round/>
            <a:tailEnd type="triangle" w="med" len="med"/>
          </a:ln>
        </p:spPr>
      </p:cxnSp>
      <p:sp>
        <p:nvSpPr>
          <p:cNvPr id="22" name="CustomShape 19"/>
          <p:cNvSpPr/>
          <p:nvPr/>
        </p:nvSpPr>
        <p:spPr>
          <a:xfrm>
            <a:off x="4002120" y="128016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Sequencing</a:t>
            </a:r>
            <a:endParaRPr lang="en-US" sz="1800" b="0" strike="noStrike" spc="-1">
              <a:solidFill>
                <a:srgbClr val="000000"/>
              </a:solidFill>
              <a:uFill>
                <a:solidFill>
                  <a:srgbClr val="FFFFFF"/>
                </a:solidFill>
              </a:uFill>
              <a:latin typeface="Arial"/>
            </a:endParaRPr>
          </a:p>
        </p:txBody>
      </p:sp>
      <p:sp>
        <p:nvSpPr>
          <p:cNvPr id="23" name="CustomShape 20"/>
          <p:cNvSpPr/>
          <p:nvPr/>
        </p:nvSpPr>
        <p:spPr>
          <a:xfrm>
            <a:off x="5303520" y="4297680"/>
            <a:ext cx="3657600" cy="1463040"/>
          </a:xfrm>
          <a:custGeom>
            <a:avLst/>
            <a:gdLst/>
            <a:ahLst/>
            <a:cxnLst/>
            <a:rect l="0" t="0" r="r" b="b"/>
            <a:pathLst>
              <a:path w="10162" h="4066">
                <a:moveTo>
                  <a:pt x="677" y="0"/>
                </a:moveTo>
                <a:cubicBezTo>
                  <a:pt x="338" y="0"/>
                  <a:pt x="0" y="338"/>
                  <a:pt x="0" y="677"/>
                </a:cubicBezTo>
                <a:lnTo>
                  <a:pt x="0" y="3387"/>
                </a:lnTo>
                <a:cubicBezTo>
                  <a:pt x="0" y="3726"/>
                  <a:pt x="338" y="4065"/>
                  <a:pt x="677" y="4065"/>
                </a:cubicBezTo>
                <a:lnTo>
                  <a:pt x="9483" y="4065"/>
                </a:lnTo>
                <a:cubicBezTo>
                  <a:pt x="9822" y="4065"/>
                  <a:pt x="10161" y="3726"/>
                  <a:pt x="10161" y="3387"/>
                </a:cubicBezTo>
                <a:lnTo>
                  <a:pt x="10161" y="677"/>
                </a:lnTo>
                <a:cubicBezTo>
                  <a:pt x="10161" y="338"/>
                  <a:pt x="9822" y="0"/>
                  <a:pt x="9483" y="0"/>
                </a:cubicBezTo>
                <a:lnTo>
                  <a:pt x="677" y="0"/>
                </a:lnTo>
              </a:path>
            </a:pathLst>
          </a:custGeom>
          <a:noFill/>
          <a:ln>
            <a:solidFill>
              <a:srgbClr val="3465A4"/>
            </a:solidFill>
          </a:ln>
        </p:spPr>
        <p:style>
          <a:lnRef idx="0">
            <a:scrgbClr r="0" g="0" b="0"/>
          </a:lnRef>
          <a:fillRef idx="0">
            <a:scrgbClr r="0" g="0" b="0"/>
          </a:fillRef>
          <a:effectRef idx="0">
            <a:scrgbClr r="0" g="0" b="0"/>
          </a:effectRef>
          <a:fontRef idx="minor"/>
        </p:style>
      </p:sp>
      <p:sp>
        <p:nvSpPr>
          <p:cNvPr id="24" name="CustomShape 21"/>
          <p:cNvSpPr/>
          <p:nvPr/>
        </p:nvSpPr>
        <p:spPr>
          <a:xfrm>
            <a:off x="182880" y="4297680"/>
            <a:ext cx="3657600" cy="1463040"/>
          </a:xfrm>
          <a:custGeom>
            <a:avLst/>
            <a:gdLst/>
            <a:ahLst/>
            <a:cxnLst/>
            <a:rect l="0" t="0" r="r" b="b"/>
            <a:pathLst>
              <a:path w="10162" h="4066">
                <a:moveTo>
                  <a:pt x="677" y="0"/>
                </a:moveTo>
                <a:cubicBezTo>
                  <a:pt x="338" y="0"/>
                  <a:pt x="0" y="338"/>
                  <a:pt x="0" y="677"/>
                </a:cubicBezTo>
                <a:lnTo>
                  <a:pt x="0" y="3387"/>
                </a:lnTo>
                <a:cubicBezTo>
                  <a:pt x="0" y="3726"/>
                  <a:pt x="338" y="4065"/>
                  <a:pt x="677" y="4065"/>
                </a:cubicBezTo>
                <a:lnTo>
                  <a:pt x="9483" y="4065"/>
                </a:lnTo>
                <a:cubicBezTo>
                  <a:pt x="9822" y="4065"/>
                  <a:pt x="10161" y="3726"/>
                  <a:pt x="10161" y="3387"/>
                </a:cubicBezTo>
                <a:lnTo>
                  <a:pt x="10161" y="677"/>
                </a:lnTo>
                <a:cubicBezTo>
                  <a:pt x="10161" y="338"/>
                  <a:pt x="9822" y="0"/>
                  <a:pt x="9483" y="0"/>
                </a:cubicBezTo>
                <a:lnTo>
                  <a:pt x="677" y="0"/>
                </a:lnTo>
              </a:path>
            </a:pathLst>
          </a:custGeom>
          <a:noFill/>
          <a:ln>
            <a:solidFill>
              <a:srgbClr val="3465A4"/>
            </a:solidFill>
          </a:ln>
        </p:spPr>
        <p:style>
          <a:lnRef idx="0">
            <a:scrgbClr r="0" g="0" b="0"/>
          </a:lnRef>
          <a:fillRef idx="0">
            <a:scrgbClr r="0" g="0" b="0"/>
          </a:fillRef>
          <a:effectRef idx="0">
            <a:scrgbClr r="0" g="0" b="0"/>
          </a:effectRef>
          <a:fontRef idx="minor"/>
        </p:style>
      </p:sp>
      <p:sp>
        <p:nvSpPr>
          <p:cNvPr id="25" name="CustomShape 22"/>
          <p:cNvSpPr/>
          <p:nvPr/>
        </p:nvSpPr>
        <p:spPr>
          <a:xfrm>
            <a:off x="3995640" y="2651760"/>
            <a:ext cx="1406520" cy="439560"/>
          </a:xfrm>
          <a:prstGeom prst="rect">
            <a:avLst/>
          </a:prstGeom>
          <a:solidFill>
            <a:srgbClr val="C00000"/>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Fastq(c)</a:t>
            </a:r>
            <a:endParaRPr lang="en-US" sz="1800" b="0" strike="noStrike" spc="-1">
              <a:solidFill>
                <a:srgbClr val="000000"/>
              </a:solidFill>
              <a:uFill>
                <a:solidFill>
                  <a:srgbClr val="FFFFFF"/>
                </a:solidFill>
              </a:uFill>
              <a:latin typeface="Arial"/>
            </a:endParaRPr>
          </a:p>
        </p:txBody>
      </p:sp>
      <p:sp>
        <p:nvSpPr>
          <p:cNvPr id="26" name="CustomShape 23"/>
          <p:cNvSpPr/>
          <p:nvPr/>
        </p:nvSpPr>
        <p:spPr>
          <a:xfrm>
            <a:off x="6400800" y="434988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Counting</a:t>
            </a:r>
            <a:endParaRPr lang="en-US" sz="1800" b="0" strike="noStrike" spc="-1">
              <a:solidFill>
                <a:srgbClr val="000000"/>
              </a:solidFill>
              <a:uFill>
                <a:solidFill>
                  <a:srgbClr val="FFFFFF"/>
                </a:solidFill>
              </a:uFill>
              <a:latin typeface="Arial"/>
            </a:endParaRPr>
          </a:p>
        </p:txBody>
      </p:sp>
      <p:sp>
        <p:nvSpPr>
          <p:cNvPr id="27" name="CustomShape 24"/>
          <p:cNvSpPr/>
          <p:nvPr/>
        </p:nvSpPr>
        <p:spPr>
          <a:xfrm>
            <a:off x="1371600" y="4349880"/>
            <a:ext cx="1406520" cy="439920"/>
          </a:xfrm>
          <a:prstGeom prst="rect">
            <a:avLst/>
          </a:prstGeom>
          <a:solidFill>
            <a:srgbClr val="99CCCC"/>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Variant Calling</a:t>
            </a:r>
            <a:endParaRPr lang="en-US" sz="1800" b="0" strike="noStrike" spc="-1">
              <a:solidFill>
                <a:srgbClr val="000000"/>
              </a:solidFill>
              <a:uFill>
                <a:solidFill>
                  <a:srgbClr val="FFFFFF"/>
                </a:solidFill>
              </a:uFill>
              <a:latin typeface="Arial"/>
            </a:endParaRPr>
          </a:p>
        </p:txBody>
      </p:sp>
      <p:sp>
        <p:nvSpPr>
          <p:cNvPr id="28" name="CustomShape 25"/>
          <p:cNvSpPr/>
          <p:nvPr/>
        </p:nvSpPr>
        <p:spPr>
          <a:xfrm>
            <a:off x="2525400" y="3931920"/>
            <a:ext cx="14065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DNA</a:t>
            </a:r>
            <a:endParaRPr lang="en-US" sz="1800" b="0" strike="noStrike" spc="-1">
              <a:solidFill>
                <a:srgbClr val="000000"/>
              </a:solidFill>
              <a:uFill>
                <a:solidFill>
                  <a:srgbClr val="FFFFFF"/>
                </a:solidFill>
              </a:uFill>
              <a:latin typeface="Arial"/>
            </a:endParaRPr>
          </a:p>
        </p:txBody>
      </p:sp>
      <p:sp>
        <p:nvSpPr>
          <p:cNvPr id="29" name="CustomShape 26"/>
          <p:cNvSpPr/>
          <p:nvPr/>
        </p:nvSpPr>
        <p:spPr>
          <a:xfrm>
            <a:off x="5212080" y="3931920"/>
            <a:ext cx="14065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RNA</a:t>
            </a:r>
            <a:endParaRPr lang="en-US" sz="1800" b="0" strike="noStrike" spc="-1">
              <a:solidFill>
                <a:srgbClr val="000000"/>
              </a:solidFill>
              <a:uFill>
                <a:solidFill>
                  <a:srgbClr val="FFFFFF"/>
                </a:solidFill>
              </a:uFill>
              <a:latin typeface="Arial"/>
            </a:endParaRPr>
          </a:p>
        </p:txBody>
      </p:sp>
      <p:sp>
        <p:nvSpPr>
          <p:cNvPr id="30" name="CustomShape 27"/>
          <p:cNvSpPr/>
          <p:nvPr/>
        </p:nvSpPr>
        <p:spPr>
          <a:xfrm>
            <a:off x="2286000" y="2762640"/>
            <a:ext cx="11887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DNA (RNA)</a:t>
            </a:r>
            <a:endParaRPr lang="en-US" sz="1800" b="0" strike="noStrike" spc="-1">
              <a:solidFill>
                <a:srgbClr val="000000"/>
              </a:solidFill>
              <a:uFill>
                <a:solidFill>
                  <a:srgbClr val="FFFFFF"/>
                </a:solidFill>
              </a:uFill>
              <a:latin typeface="Arial"/>
            </a:endParaRPr>
          </a:p>
        </p:txBody>
      </p:sp>
      <p:pic>
        <p:nvPicPr>
          <p:cNvPr id="31" name="Picture 30"/>
          <p:cNvPicPr/>
          <p:nvPr/>
        </p:nvPicPr>
        <p:blipFill>
          <a:blip r:embed="rId2"/>
          <a:stretch/>
        </p:blipFill>
        <p:spPr>
          <a:xfrm>
            <a:off x="5682960" y="1405283"/>
            <a:ext cx="2748960" cy="1828080"/>
          </a:xfrm>
          <a:prstGeom prst="rect">
            <a:avLst/>
          </a:prstGeom>
          <a:ln>
            <a:noFill/>
          </a:ln>
        </p:spPr>
      </p:pic>
    </p:spTree>
    <p:extLst>
      <p:ext uri="{BB962C8B-B14F-4D97-AF65-F5344CB8AC3E}">
        <p14:creationId xmlns:p14="http://schemas.microsoft.com/office/powerpoint/2010/main" val="14220692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 name="Picture 470"/>
          <p:cNvPicPr/>
          <p:nvPr/>
        </p:nvPicPr>
        <p:blipFill>
          <a:blip r:embed="rId2"/>
          <a:stretch/>
        </p:blipFill>
        <p:spPr>
          <a:xfrm>
            <a:off x="1328760" y="1188720"/>
            <a:ext cx="5895000" cy="2424960"/>
          </a:xfrm>
          <a:prstGeom prst="rect">
            <a:avLst/>
          </a:prstGeom>
          <a:ln>
            <a:noFill/>
          </a:ln>
        </p:spPr>
      </p:pic>
      <p:sp>
        <p:nvSpPr>
          <p:cNvPr id="472" name="CustomShape 1"/>
          <p:cNvSpPr/>
          <p:nvPr/>
        </p:nvSpPr>
        <p:spPr>
          <a:xfrm>
            <a:off x="561600" y="4376520"/>
            <a:ext cx="7942320" cy="9270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5640" indent="-215640">
              <a:lnSpc>
                <a:spcPct val="100000"/>
              </a:lnSpc>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215640" indent="-215640">
              <a:lnSpc>
                <a:spcPct val="100000"/>
              </a:lnSpc>
              <a:buClr>
                <a:srgbClr val="000000"/>
              </a:buClr>
              <a:buSzPct val="45000"/>
              <a:buFont typeface="Wingdings" charset="2"/>
              <a:buChar char=""/>
            </a:pPr>
            <a:r>
              <a:rPr lang="en-US" sz="1100" b="0" strike="noStrike" spc="-1" dirty="0">
                <a:solidFill>
                  <a:srgbClr val="FF3333"/>
                </a:solidFill>
                <a:uFill>
                  <a:solidFill>
                    <a:srgbClr val="FFFFFF"/>
                  </a:solidFill>
                </a:uFill>
                <a:latin typeface="Arial"/>
                <a:ea typeface="Arial"/>
              </a:rPr>
              <a:t>Fragment:</a:t>
            </a:r>
            <a:r>
              <a:rPr lang="en-US" sz="1100" b="0" strike="noStrike" spc="-1" dirty="0">
                <a:solidFill>
                  <a:srgbClr val="595959"/>
                </a:solidFill>
                <a:uFill>
                  <a:solidFill>
                    <a:srgbClr val="FFFFFF"/>
                  </a:solidFill>
                </a:uFill>
                <a:latin typeface="Arial"/>
                <a:ea typeface="Arial"/>
              </a:rPr>
              <a:t> the DNA template + adapters that were loaded on the sequencing machine (is not completely sequenced)</a:t>
            </a:r>
            <a:endParaRPr lang="en-US" sz="1800" b="0" strike="noStrike" spc="-1" dirty="0">
              <a:solidFill>
                <a:srgbClr val="000000"/>
              </a:solidFill>
              <a:uFill>
                <a:solidFill>
                  <a:srgbClr val="FFFFFF"/>
                </a:solidFill>
              </a:uFill>
              <a:latin typeface="Arial"/>
            </a:endParaRPr>
          </a:p>
          <a:p>
            <a:pPr marL="215640" indent="-215640">
              <a:lnSpc>
                <a:spcPct val="100000"/>
              </a:lnSpc>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215640" indent="-215640">
              <a:lnSpc>
                <a:spcPct val="100000"/>
              </a:lnSpc>
              <a:buClr>
                <a:srgbClr val="000000"/>
              </a:buClr>
              <a:buSzPct val="45000"/>
              <a:buFont typeface="Wingdings" charset="2"/>
              <a:buChar char=""/>
            </a:pPr>
            <a:r>
              <a:rPr lang="en-US" sz="1100" b="0" strike="noStrike" spc="-1" dirty="0">
                <a:solidFill>
                  <a:srgbClr val="FF3333"/>
                </a:solidFill>
                <a:uFill>
                  <a:solidFill>
                    <a:srgbClr val="FFFFFF"/>
                  </a:solidFill>
                </a:uFill>
                <a:latin typeface="Arial"/>
                <a:ea typeface="Arial"/>
              </a:rPr>
              <a:t>Read:</a:t>
            </a:r>
            <a:r>
              <a:rPr lang="en-US" sz="1100" b="0" strike="noStrike" spc="-1" dirty="0">
                <a:solidFill>
                  <a:srgbClr val="595959"/>
                </a:solidFill>
                <a:uFill>
                  <a:solidFill>
                    <a:srgbClr val="FFFFFF"/>
                  </a:solidFill>
                </a:uFill>
                <a:latin typeface="Arial"/>
                <a:ea typeface="Arial"/>
              </a:rPr>
              <a:t> a raw sequence originating from a sequencing machine</a:t>
            </a:r>
            <a:endParaRPr lang="en-US" sz="1800" b="0" strike="noStrike" spc="-1" dirty="0">
              <a:solidFill>
                <a:srgbClr val="000000"/>
              </a:solidFill>
              <a:uFill>
                <a:solidFill>
                  <a:srgbClr val="FFFFFF"/>
                </a:solidFill>
              </a:uFill>
              <a:latin typeface="Arial"/>
            </a:endParaRPr>
          </a:p>
          <a:p>
            <a:pPr marL="215640" indent="-215640">
              <a:lnSpc>
                <a:spcPct val="100000"/>
              </a:lnSpc>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215640" indent="-215640">
              <a:lnSpc>
                <a:spcPct val="100000"/>
              </a:lnSpc>
              <a:buClr>
                <a:srgbClr val="000000"/>
              </a:buClr>
              <a:buSzPct val="45000"/>
              <a:buFont typeface="Wingdings" charset="2"/>
              <a:buChar char=""/>
            </a:pPr>
            <a:r>
              <a:rPr lang="en-US" sz="1100" b="0" strike="noStrike" spc="-1" dirty="0">
                <a:solidFill>
                  <a:srgbClr val="FF3333"/>
                </a:solidFill>
                <a:uFill>
                  <a:solidFill>
                    <a:srgbClr val="FFFFFF"/>
                  </a:solidFill>
                </a:uFill>
                <a:latin typeface="Arial"/>
                <a:ea typeface="Arial"/>
              </a:rPr>
              <a:t>Single Read:</a:t>
            </a:r>
            <a:r>
              <a:rPr lang="en-US" sz="1100" b="0" strike="noStrike" spc="-1" dirty="0">
                <a:solidFill>
                  <a:srgbClr val="595959"/>
                </a:solidFill>
                <a:uFill>
                  <a:solidFill>
                    <a:srgbClr val="FFFFFF"/>
                  </a:solidFill>
                </a:uFill>
                <a:latin typeface="Arial"/>
                <a:ea typeface="Arial"/>
              </a:rPr>
              <a:t> Sequencing only from one end</a:t>
            </a:r>
            <a:endParaRPr lang="en-US" sz="1800" b="0" strike="noStrike" spc="-1" dirty="0">
              <a:solidFill>
                <a:srgbClr val="000000"/>
              </a:solidFill>
              <a:uFill>
                <a:solidFill>
                  <a:srgbClr val="FFFFFF"/>
                </a:solidFill>
              </a:uFill>
              <a:latin typeface="Arial"/>
            </a:endParaRPr>
          </a:p>
          <a:p>
            <a:pPr marL="215640" indent="-215640">
              <a:lnSpc>
                <a:spcPct val="100000"/>
              </a:lnSpc>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215640" indent="-215640">
              <a:lnSpc>
                <a:spcPct val="100000"/>
              </a:lnSpc>
              <a:buClr>
                <a:srgbClr val="000000"/>
              </a:buClr>
              <a:buSzPct val="45000"/>
              <a:buFont typeface="Wingdings" charset="2"/>
              <a:buChar char=""/>
            </a:pPr>
            <a:r>
              <a:rPr lang="en-US" sz="1100" b="0" strike="noStrike" spc="-1" dirty="0">
                <a:solidFill>
                  <a:srgbClr val="FF3333"/>
                </a:solidFill>
                <a:uFill>
                  <a:solidFill>
                    <a:srgbClr val="FFFFFF"/>
                  </a:solidFill>
                </a:uFill>
                <a:latin typeface="Arial"/>
                <a:ea typeface="Arial"/>
              </a:rPr>
              <a:t>Paired-end: </a:t>
            </a:r>
            <a:r>
              <a:rPr lang="en-US" sz="1100" b="0" strike="noStrike" spc="-1" dirty="0">
                <a:solidFill>
                  <a:srgbClr val="595959"/>
                </a:solidFill>
                <a:uFill>
                  <a:solidFill>
                    <a:srgbClr val="FFFFFF"/>
                  </a:solidFill>
                </a:uFill>
                <a:latin typeface="Arial"/>
                <a:ea typeface="Arial"/>
              </a:rPr>
              <a:t>Sequencing starting from both ends of the insert</a:t>
            </a:r>
            <a:endParaRPr lang="en-US" sz="1800" b="0" strike="noStrike" spc="-1" dirty="0">
              <a:solidFill>
                <a:srgbClr val="000000"/>
              </a:solidFill>
              <a:uFill>
                <a:solidFill>
                  <a:srgbClr val="FFFFFF"/>
                </a:solidFill>
              </a:uFill>
              <a:latin typeface="Arial"/>
            </a:endParaRPr>
          </a:p>
        </p:txBody>
      </p:sp>
      <p:sp>
        <p:nvSpPr>
          <p:cNvPr id="473" name="CustomShape 2"/>
          <p:cNvSpPr/>
          <p:nvPr/>
        </p:nvSpPr>
        <p:spPr>
          <a:xfrm>
            <a:off x="1784160" y="3096360"/>
            <a:ext cx="5394240" cy="640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lgn="ctr">
              <a:buClr>
                <a:srgbClr val="000000"/>
              </a:buClr>
              <a:buSzPct val="45000"/>
              <a:buFont typeface="Wingdings" charset="2"/>
              <a:buChar char=""/>
            </a:pPr>
            <a:r>
              <a:rPr lang="en-US" sz="1800" b="0" strike="noStrike" spc="-1">
                <a:solidFill>
                  <a:srgbClr val="FF3333"/>
                </a:solidFill>
                <a:uFill>
                  <a:solidFill>
                    <a:srgbClr val="FFFFFF"/>
                  </a:solidFill>
                </a:uFill>
                <a:latin typeface="Arial"/>
              </a:rPr>
              <a:t> </a:t>
            </a:r>
            <a:endParaRPr lang="en-US" sz="1800" b="0" strike="noStrike" spc="-1">
              <a:solidFill>
                <a:srgbClr val="000000"/>
              </a:solidFill>
              <a:uFill>
                <a:solidFill>
                  <a:srgbClr val="FFFFFF"/>
                </a:solidFill>
              </a:uFill>
              <a:latin typeface="Arial"/>
            </a:endParaRPr>
          </a:p>
          <a:p>
            <a:pPr marL="216000" indent="-216000" algn="ctr">
              <a:buClr>
                <a:srgbClr val="000000"/>
              </a:buClr>
              <a:buSzPct val="45000"/>
              <a:buFont typeface="Wingdings" charset="2"/>
              <a:buChar char=""/>
            </a:pPr>
            <a:r>
              <a:rPr lang="en-US" sz="1800" b="0" strike="noStrike" spc="-1">
                <a:solidFill>
                  <a:srgbClr val="FF3333"/>
                </a:solidFill>
                <a:uFill>
                  <a:solidFill>
                    <a:srgbClr val="FFFFFF"/>
                  </a:solidFill>
                </a:uFill>
                <a:latin typeface="Arial"/>
              </a:rPr>
              <a:t> </a:t>
            </a:r>
            <a:endParaRPr lang="en-US" sz="1800" b="0" strike="noStrike" spc="-1">
              <a:solidFill>
                <a:srgbClr val="000000"/>
              </a:solidFill>
              <a:uFill>
                <a:solidFill>
                  <a:srgbClr val="FFFFFF"/>
                </a:solidFill>
              </a:uFill>
              <a:latin typeface="Arial"/>
            </a:endParaRPr>
          </a:p>
          <a:p>
            <a:pPr algn="ctr"/>
            <a:r>
              <a:rPr lang="en-US" sz="1800" b="0" strike="noStrike" spc="-1">
                <a:solidFill>
                  <a:srgbClr val="FF3333"/>
                </a:solidFill>
                <a:uFill>
                  <a:solidFill>
                    <a:srgbClr val="FFFFFF"/>
                  </a:solidFill>
                </a:uFill>
                <a:latin typeface="Arial"/>
              </a:rPr>
              <a:t>Fragment: biological entity</a:t>
            </a:r>
            <a:endParaRPr lang="en-US" sz="1800" b="0" strike="noStrike" spc="-1">
              <a:solidFill>
                <a:srgbClr val="000000"/>
              </a:solidFill>
              <a:uFill>
                <a:solidFill>
                  <a:srgbClr val="FFFFFF"/>
                </a:solidFill>
              </a:uFill>
              <a:latin typeface="Arial"/>
            </a:endParaRPr>
          </a:p>
          <a:p>
            <a:pPr algn="ctr"/>
            <a:r>
              <a:rPr lang="en-US" sz="1800" b="0" strike="noStrike" spc="-1">
                <a:solidFill>
                  <a:srgbClr val="FF3333"/>
                </a:solidFill>
                <a:uFill>
                  <a:solidFill>
                    <a:srgbClr val="FFFFFF"/>
                  </a:solidFill>
                </a:uFill>
                <a:latin typeface="Arial"/>
              </a:rPr>
              <a:t>Read: bioinformatic concept</a:t>
            </a:r>
            <a:endParaRPr lang="en-US" sz="1800" b="0" strike="noStrike" spc="-1">
              <a:solidFill>
                <a:srgbClr val="000000"/>
              </a:solidFill>
              <a:uFill>
                <a:solidFill>
                  <a:srgbClr val="FFFFFF"/>
                </a:solidFill>
              </a:uFill>
              <a:latin typeface="Arial"/>
            </a:endParaRPr>
          </a:p>
        </p:txBody>
      </p:sp>
      <p:sp>
        <p:nvSpPr>
          <p:cNvPr id="474" name="TextShape 3"/>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Reads and Fragments</a:t>
            </a:r>
            <a:endParaRPr lang="en-US" sz="18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extShape 1"/>
          <p:cNvSpPr txBox="1"/>
          <p:nvPr/>
        </p:nvSpPr>
        <p:spPr>
          <a:xfrm>
            <a:off x="424440" y="1463040"/>
            <a:ext cx="7347960" cy="2983320"/>
          </a:xfrm>
          <a:prstGeom prst="rect">
            <a:avLst/>
          </a:prstGeom>
          <a:noFill/>
          <a:ln>
            <a:noFill/>
          </a:ln>
        </p:spPr>
        <p:txBody>
          <a:bodyPr lIns="0" tIns="16560" rIns="0" bIns="0"/>
          <a:lstStyle/>
          <a:p>
            <a:pPr marL="558720" indent="-557280" algn="ctr"/>
            <a:r>
              <a:rPr lang="en-US" sz="1500" b="0" strike="noStrike" spc="-1">
                <a:solidFill>
                  <a:srgbClr val="292934"/>
                </a:solidFill>
                <a:uFill>
                  <a:solidFill>
                    <a:srgbClr val="FFFFFF"/>
                  </a:solidFill>
                </a:uFill>
                <a:latin typeface="Arial"/>
              </a:rPr>
              <a:t>The result of demultiplexing is one  (or two for paired-end reads) fastq files containing </a:t>
            </a:r>
            <a:r>
              <a:rPr lang="en-US" sz="1500" b="0" strike="noStrike" spc="-1">
                <a:solidFill>
                  <a:srgbClr val="FF3333"/>
                </a:solidFill>
                <a:uFill>
                  <a:solidFill>
                    <a:srgbClr val="FFFFFF"/>
                  </a:solidFill>
                </a:uFill>
                <a:latin typeface="Arial"/>
              </a:rPr>
              <a:t>raw reads</a:t>
            </a:r>
            <a:endParaRPr lang="en-US" sz="2400" b="0" strike="noStrike" spc="-1">
              <a:solidFill>
                <a:srgbClr val="292934"/>
              </a:solidFill>
              <a:uFill>
                <a:solidFill>
                  <a:srgbClr val="FFFFFF"/>
                </a:solidFill>
              </a:uFill>
              <a:latin typeface="Arial"/>
            </a:endParaRPr>
          </a:p>
          <a:p>
            <a:pPr marL="558720" indent="-557280">
              <a:buClr>
                <a:srgbClr val="000000"/>
              </a:buClr>
              <a:buSzPct val="45000"/>
              <a:buFont typeface="Wingdings" charset="2"/>
              <a:buChar char=""/>
            </a:pPr>
            <a:r>
              <a:rPr lang="en-US" sz="1500" b="0" strike="noStrike" spc="-1">
                <a:solidFill>
                  <a:srgbClr val="292934"/>
                </a:solidFill>
                <a:uFill>
                  <a:solidFill>
                    <a:srgbClr val="FFFFFF"/>
                  </a:solidFill>
                </a:uFill>
                <a:latin typeface="Arial"/>
              </a:rPr>
              <a:t>Fastq files are </a:t>
            </a:r>
            <a:r>
              <a:rPr lang="en-US" sz="1500" b="0" strike="noStrike" spc="-1">
                <a:solidFill>
                  <a:srgbClr val="FF3333"/>
                </a:solidFill>
                <a:uFill>
                  <a:solidFill>
                    <a:srgbClr val="FFFFFF"/>
                  </a:solidFill>
                </a:uFill>
                <a:latin typeface="Arial"/>
              </a:rPr>
              <a:t>human readable</a:t>
            </a:r>
            <a:r>
              <a:rPr lang="en-US" sz="1500" b="0" strike="noStrike" spc="-1">
                <a:solidFill>
                  <a:srgbClr val="292934"/>
                </a:solidFill>
                <a:uFill>
                  <a:solidFill>
                    <a:srgbClr val="FFFFFF"/>
                  </a:solidFill>
                </a:uFill>
                <a:latin typeface="Arial"/>
              </a:rPr>
              <a:t> (not binary) text files.</a:t>
            </a:r>
            <a:endParaRPr lang="en-US" sz="2400" b="0" strike="noStrike" spc="-1">
              <a:solidFill>
                <a:srgbClr val="292934"/>
              </a:solidFill>
              <a:uFill>
                <a:solidFill>
                  <a:srgbClr val="FFFFFF"/>
                </a:solidFill>
              </a:uFill>
              <a:latin typeface="Arial"/>
            </a:endParaRPr>
          </a:p>
          <a:p>
            <a:pPr marL="558720" indent="-557280">
              <a:buClr>
                <a:srgbClr val="000000"/>
              </a:buClr>
              <a:buSzPct val="45000"/>
              <a:buFont typeface="Wingdings" charset="2"/>
              <a:buChar char=""/>
            </a:pPr>
            <a:r>
              <a:rPr lang="en-US" sz="1500" b="0" strike="noStrike" spc="-1">
                <a:solidFill>
                  <a:srgbClr val="292934"/>
                </a:solidFill>
                <a:uFill>
                  <a:solidFill>
                    <a:srgbClr val="FFFFFF"/>
                  </a:solidFill>
                </a:uFill>
                <a:latin typeface="Arial"/>
              </a:rPr>
              <a:t>Referred as </a:t>
            </a:r>
            <a:r>
              <a:rPr lang="en-US" sz="1500" b="0" strike="noStrike" spc="-1">
                <a:solidFill>
                  <a:srgbClr val="FF3333"/>
                </a:solidFill>
                <a:uFill>
                  <a:solidFill>
                    <a:srgbClr val="FFFFFF"/>
                  </a:solidFill>
                </a:uFill>
                <a:latin typeface="Arial"/>
              </a:rPr>
              <a:t>raw data.</a:t>
            </a:r>
            <a:endParaRPr lang="en-US" sz="2400" b="0" strike="noStrike" spc="-1">
              <a:solidFill>
                <a:srgbClr val="292934"/>
              </a:solidFill>
              <a:uFill>
                <a:solidFill>
                  <a:srgbClr val="FFFFFF"/>
                </a:solidFill>
              </a:uFill>
              <a:latin typeface="Arial"/>
            </a:endParaRPr>
          </a:p>
          <a:p>
            <a:pPr marL="558720" indent="-557280">
              <a:buClr>
                <a:srgbClr val="000000"/>
              </a:buClr>
              <a:buSzPct val="45000"/>
              <a:buFont typeface="Wingdings" charset="2"/>
              <a:buChar char=""/>
            </a:pPr>
            <a:r>
              <a:rPr lang="en-US" sz="1500" b="0" strike="noStrike" spc="-1">
                <a:solidFill>
                  <a:srgbClr val="000000"/>
                </a:solidFill>
                <a:uFill>
                  <a:solidFill>
                    <a:srgbClr val="FFFFFF"/>
                  </a:solidFill>
                </a:uFill>
                <a:latin typeface="Arial"/>
              </a:rPr>
              <a:t>Fastq files are the </a:t>
            </a:r>
            <a:r>
              <a:rPr lang="en-US" sz="1500" b="0" strike="noStrike" spc="-1">
                <a:solidFill>
                  <a:srgbClr val="FF3333"/>
                </a:solidFill>
                <a:uFill>
                  <a:solidFill>
                    <a:srgbClr val="FFFFFF"/>
                  </a:solidFill>
                </a:uFill>
                <a:latin typeface="Arial"/>
              </a:rPr>
              <a:t>raw diamonds</a:t>
            </a:r>
            <a:r>
              <a:rPr lang="en-US" sz="1500" b="0" strike="noStrike" spc="-1">
                <a:solidFill>
                  <a:srgbClr val="000000"/>
                </a:solidFill>
                <a:uFill>
                  <a:solidFill>
                    <a:srgbClr val="FFFFFF"/>
                  </a:solidFill>
                </a:uFill>
                <a:latin typeface="Arial"/>
              </a:rPr>
              <a:t> of any NGS bioinformatics project</a:t>
            </a:r>
            <a:endParaRPr lang="en-US" sz="2400" b="0" strike="noStrike" spc="-1">
              <a:solidFill>
                <a:srgbClr val="292934"/>
              </a:solidFill>
              <a:uFill>
                <a:solidFill>
                  <a:srgbClr val="FFFFFF"/>
                </a:solidFill>
              </a:uFill>
              <a:latin typeface="Arial"/>
            </a:endParaRPr>
          </a:p>
          <a:p>
            <a:pPr marL="558720" indent="-557280">
              <a:buClr>
                <a:srgbClr val="000000"/>
              </a:buClr>
              <a:buSzPct val="45000"/>
              <a:buFont typeface="Wingdings" charset="2"/>
              <a:buChar char=""/>
            </a:pPr>
            <a:r>
              <a:rPr lang="en-US" sz="1500" b="0" strike="noStrike" spc="-1">
                <a:solidFill>
                  <a:srgbClr val="000000"/>
                </a:solidFill>
                <a:uFill>
                  <a:solidFill>
                    <a:srgbClr val="FFFFFF"/>
                  </a:solidFill>
                </a:uFill>
                <a:latin typeface="Arial"/>
              </a:rPr>
              <a:t>Fastq files are often compressed using zip or gunzip</a:t>
            </a:r>
            <a:endParaRPr lang="en-US" sz="2400" b="0" strike="noStrike" spc="-1">
              <a:solidFill>
                <a:srgbClr val="292934"/>
              </a:solidFill>
              <a:uFill>
                <a:solidFill>
                  <a:srgbClr val="FFFFFF"/>
                </a:solidFill>
              </a:uFill>
              <a:latin typeface="Arial"/>
            </a:endParaRPr>
          </a:p>
        </p:txBody>
      </p:sp>
      <p:pic>
        <p:nvPicPr>
          <p:cNvPr id="462" name="Picture 461"/>
          <p:cNvPicPr/>
          <p:nvPr/>
        </p:nvPicPr>
        <p:blipFill>
          <a:blip r:embed="rId2"/>
          <a:stretch/>
        </p:blipFill>
        <p:spPr>
          <a:xfrm>
            <a:off x="7156800" y="2011680"/>
            <a:ext cx="1712880" cy="914400"/>
          </a:xfrm>
          <a:prstGeom prst="rect">
            <a:avLst/>
          </a:prstGeom>
          <a:ln>
            <a:noFill/>
          </a:ln>
        </p:spPr>
      </p:pic>
      <p:pic>
        <p:nvPicPr>
          <p:cNvPr id="463" name="Picture 462"/>
          <p:cNvPicPr/>
          <p:nvPr/>
        </p:nvPicPr>
        <p:blipFill>
          <a:blip r:embed="rId3"/>
          <a:stretch/>
        </p:blipFill>
        <p:spPr>
          <a:xfrm>
            <a:off x="731880" y="3691440"/>
            <a:ext cx="3840120" cy="606240"/>
          </a:xfrm>
          <a:prstGeom prst="rect">
            <a:avLst/>
          </a:prstGeom>
          <a:ln>
            <a:noFill/>
          </a:ln>
        </p:spPr>
      </p:pic>
      <p:pic>
        <p:nvPicPr>
          <p:cNvPr id="464" name="Picture 463"/>
          <p:cNvPicPr/>
          <p:nvPr/>
        </p:nvPicPr>
        <p:blipFill>
          <a:blip r:embed="rId4"/>
          <a:stretch/>
        </p:blipFill>
        <p:spPr>
          <a:xfrm>
            <a:off x="731520" y="4767120"/>
            <a:ext cx="5799240" cy="262080"/>
          </a:xfrm>
          <a:prstGeom prst="rect">
            <a:avLst/>
          </a:prstGeom>
          <a:ln>
            <a:noFill/>
          </a:ln>
        </p:spPr>
      </p:pic>
      <p:sp>
        <p:nvSpPr>
          <p:cNvPr id="465" name="CustomShape 2"/>
          <p:cNvSpPr/>
          <p:nvPr/>
        </p:nvSpPr>
        <p:spPr>
          <a:xfrm>
            <a:off x="2469600" y="3567960"/>
            <a:ext cx="365040" cy="365040"/>
          </a:xfrm>
          <a:prstGeom prst="ellipse">
            <a:avLst/>
          </a:prstGeom>
          <a:noFill/>
          <a:ln w="9360">
            <a:solidFill>
              <a:srgbClr val="FF3333"/>
            </a:solidFill>
            <a:round/>
          </a:ln>
        </p:spPr>
        <p:style>
          <a:lnRef idx="0">
            <a:scrgbClr r="0" g="0" b="0"/>
          </a:lnRef>
          <a:fillRef idx="0">
            <a:scrgbClr r="0" g="0" b="0"/>
          </a:fillRef>
          <a:effectRef idx="0">
            <a:scrgbClr r="0" g="0" b="0"/>
          </a:effectRef>
          <a:fontRef idx="minor"/>
        </p:style>
      </p:sp>
      <p:sp>
        <p:nvSpPr>
          <p:cNvPr id="466" name="CustomShape 3"/>
          <p:cNvSpPr/>
          <p:nvPr/>
        </p:nvSpPr>
        <p:spPr>
          <a:xfrm>
            <a:off x="2286720" y="4767120"/>
            <a:ext cx="365040" cy="365040"/>
          </a:xfrm>
          <a:prstGeom prst="ellipse">
            <a:avLst/>
          </a:prstGeom>
          <a:noFill/>
          <a:ln w="9360">
            <a:solidFill>
              <a:srgbClr val="FF3333"/>
            </a:solidFill>
            <a:round/>
          </a:ln>
        </p:spPr>
        <p:style>
          <a:lnRef idx="0">
            <a:scrgbClr r="0" g="0" b="0"/>
          </a:lnRef>
          <a:fillRef idx="0">
            <a:scrgbClr r="0" g="0" b="0"/>
          </a:fillRef>
          <a:effectRef idx="0">
            <a:scrgbClr r="0" g="0" b="0"/>
          </a:effectRef>
          <a:fontRef idx="minor"/>
        </p:style>
      </p:sp>
      <p:pic>
        <p:nvPicPr>
          <p:cNvPr id="467" name="Picture 466"/>
          <p:cNvPicPr/>
          <p:nvPr/>
        </p:nvPicPr>
        <p:blipFill>
          <a:blip r:embed="rId5"/>
          <a:stretch/>
        </p:blipFill>
        <p:spPr>
          <a:xfrm>
            <a:off x="7223400" y="3405600"/>
            <a:ext cx="1189080" cy="892080"/>
          </a:xfrm>
          <a:prstGeom prst="rect">
            <a:avLst/>
          </a:prstGeom>
          <a:ln>
            <a:noFill/>
          </a:ln>
        </p:spPr>
      </p:pic>
      <p:pic>
        <p:nvPicPr>
          <p:cNvPr id="468" name="Picture 467"/>
          <p:cNvPicPr/>
          <p:nvPr/>
        </p:nvPicPr>
        <p:blipFill>
          <a:blip r:embed="rId6"/>
          <a:stretch/>
        </p:blipFill>
        <p:spPr>
          <a:xfrm>
            <a:off x="7315200" y="4937760"/>
            <a:ext cx="1244880" cy="876240"/>
          </a:xfrm>
          <a:prstGeom prst="rect">
            <a:avLst/>
          </a:prstGeom>
          <a:ln>
            <a:noFill/>
          </a:ln>
        </p:spPr>
      </p:pic>
      <p:sp>
        <p:nvSpPr>
          <p:cNvPr id="470" name="TextShape 5"/>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Fastq format &amp; Files</a:t>
            </a:r>
            <a:endParaRPr lang="en-US" sz="18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stomShape 1"/>
          <p:cNvSpPr/>
          <p:nvPr/>
        </p:nvSpPr>
        <p:spPr>
          <a:xfrm>
            <a:off x="198360" y="1084680"/>
            <a:ext cx="8945640" cy="4767480"/>
          </a:xfrm>
          <a:custGeom>
            <a:avLst/>
            <a:gdLst/>
            <a:ahLst/>
            <a:cxnLst/>
            <a:rect l="l" t="t" r="r" b="b"/>
            <a:pathLst>
              <a:path w="22859" h="10348">
                <a:moveTo>
                  <a:pt x="0" y="0"/>
                </a:moveTo>
                <a:lnTo>
                  <a:pt x="22859" y="0"/>
                </a:lnTo>
                <a:lnTo>
                  <a:pt x="22859" y="10348"/>
                </a:lnTo>
                <a:lnTo>
                  <a:pt x="0" y="10348"/>
                </a:lnTo>
                <a:lnTo>
                  <a:pt x="0" y="0"/>
                </a:lnTo>
                <a:close/>
              </a:path>
            </a:pathLst>
          </a:custGeom>
          <a:noFill/>
          <a:ln>
            <a:noFill/>
          </a:ln>
        </p:spPr>
        <p:style>
          <a:lnRef idx="0">
            <a:scrgbClr r="0" g="0" b="0"/>
          </a:lnRef>
          <a:fillRef idx="0">
            <a:scrgbClr r="0" g="0" b="0"/>
          </a:fillRef>
          <a:effectRef idx="0">
            <a:scrgbClr r="0" g="0" b="0"/>
          </a:effectRef>
          <a:fontRef idx="minor"/>
        </p:style>
        <p:txBody>
          <a:bodyPr lIns="0" tIns="0" rIns="0" bIns="0"/>
          <a:lstStyle/>
          <a:p>
            <a:pPr marL="209520" indent="-209520">
              <a:buClr>
                <a:srgbClr val="000000"/>
              </a:buClr>
              <a:buSzPct val="45000"/>
              <a:buFont typeface="Wingdings" charset="2"/>
              <a:buChar char=""/>
            </a:pPr>
            <a:r>
              <a:rPr lang="nl-BE" sz="1400" b="0" strike="noStrike" spc="-1" dirty="0" err="1">
                <a:solidFill>
                  <a:srgbClr val="000000"/>
                </a:solidFill>
                <a:uFill>
                  <a:solidFill>
                    <a:srgbClr val="FFFFFF"/>
                  </a:solidFill>
                </a:uFill>
                <a:latin typeface="Arial"/>
              </a:rPr>
              <a:t>What</a:t>
            </a:r>
            <a:r>
              <a:rPr lang="nl-BE" sz="1400" b="0" strike="noStrike" spc="-1" dirty="0">
                <a:solidFill>
                  <a:srgbClr val="000000"/>
                </a:solidFill>
                <a:uFill>
                  <a:solidFill>
                    <a:srgbClr val="FFFFFF"/>
                  </a:solidFill>
                </a:uFill>
                <a:latin typeface="Arial"/>
              </a:rPr>
              <a:t> is a </a:t>
            </a:r>
            <a:r>
              <a:rPr lang="nl-BE" sz="1400" b="0" strike="noStrike" spc="-1" dirty="0">
                <a:solidFill>
                  <a:srgbClr val="FF0000"/>
                </a:solidFill>
                <a:uFill>
                  <a:solidFill>
                    <a:srgbClr val="FFFFFF"/>
                  </a:solidFill>
                </a:uFill>
                <a:latin typeface="Arial"/>
              </a:rPr>
              <a:t>“</a:t>
            </a:r>
            <a:r>
              <a:rPr lang="nl-BE" sz="1400" b="0" strike="noStrike" spc="-1" dirty="0" err="1">
                <a:solidFill>
                  <a:srgbClr val="FF0000"/>
                </a:solidFill>
                <a:uFill>
                  <a:solidFill>
                    <a:srgbClr val="FFFFFF"/>
                  </a:solidFill>
                </a:uFill>
                <a:latin typeface="Arial"/>
              </a:rPr>
              <a:t>read</a:t>
            </a:r>
            <a:r>
              <a:rPr lang="nl-BE" sz="1400" b="0" strike="noStrike" spc="-1" dirty="0">
                <a:solidFill>
                  <a:srgbClr val="FF0000"/>
                </a:solidFill>
                <a:uFill>
                  <a:solidFill>
                    <a:srgbClr val="FFFFFF"/>
                  </a:solidFill>
                </a:uFill>
                <a:latin typeface="Arial"/>
              </a:rPr>
              <a:t>”</a:t>
            </a:r>
            <a:r>
              <a:rPr lang="nl-BE" sz="1400" b="0" strike="noStrike" spc="-1" dirty="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a:p>
            <a:pPr marL="425160" lvl="1" indent="-215640">
              <a:lnSpc>
                <a:spcPct val="100000"/>
              </a:lnSpc>
              <a:buClr>
                <a:srgbClr val="000000"/>
              </a:buClr>
              <a:buSzPct val="45000"/>
              <a:buFont typeface="Wingdings" charset="2"/>
              <a:buChar char=""/>
            </a:pPr>
            <a:r>
              <a:rPr lang="nl-BE" sz="1400" b="0" strike="noStrike" spc="-1" dirty="0">
                <a:solidFill>
                  <a:srgbClr val="000000"/>
                </a:solidFill>
                <a:uFill>
                  <a:solidFill>
                    <a:srgbClr val="FFFFFF"/>
                  </a:solidFill>
                </a:uFill>
                <a:latin typeface="Arial"/>
                <a:ea typeface="Droid Sans Fallback"/>
              </a:rPr>
              <a:t>A </a:t>
            </a:r>
            <a:r>
              <a:rPr lang="nl-BE" sz="1400" b="0" strike="noStrike" spc="-1" dirty="0" err="1">
                <a:solidFill>
                  <a:srgbClr val="000000"/>
                </a:solidFill>
                <a:uFill>
                  <a:solidFill>
                    <a:srgbClr val="FFFFFF"/>
                  </a:solidFill>
                </a:uFill>
                <a:latin typeface="Arial"/>
                <a:ea typeface="Droid Sans Fallback"/>
              </a:rPr>
              <a:t>raw</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sequence</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ordered</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collection</a:t>
            </a:r>
            <a:r>
              <a:rPr lang="nl-BE" sz="1400" b="0" strike="noStrike" spc="-1" dirty="0">
                <a:solidFill>
                  <a:srgbClr val="000000"/>
                </a:solidFill>
                <a:uFill>
                  <a:solidFill>
                    <a:srgbClr val="FFFFFF"/>
                  </a:solidFill>
                </a:uFill>
                <a:latin typeface="Arial"/>
                <a:ea typeface="Droid Sans Fallback"/>
              </a:rPr>
              <a:t>) of </a:t>
            </a:r>
            <a:r>
              <a:rPr lang="nl-BE" sz="1400" b="0" strike="noStrike" spc="-1" dirty="0" err="1">
                <a:solidFill>
                  <a:srgbClr val="000000"/>
                </a:solidFill>
                <a:uFill>
                  <a:solidFill>
                    <a:srgbClr val="FFFFFF"/>
                  </a:solidFill>
                </a:uFill>
                <a:latin typeface="Arial"/>
                <a:ea typeface="Droid Sans Fallback"/>
              </a:rPr>
              <a:t>nucleotides</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names</a:t>
            </a:r>
            <a:r>
              <a:rPr lang="nl-BE" sz="1400" b="0" strike="noStrike" spc="-1" dirty="0">
                <a:solidFill>
                  <a:srgbClr val="000000"/>
                </a:solidFill>
                <a:uFill>
                  <a:solidFill>
                    <a:srgbClr val="FFFFFF"/>
                  </a:solidFill>
                </a:uFill>
                <a:latin typeface="Arial"/>
                <a:ea typeface="Droid Sans Fallback"/>
              </a:rPr>
              <a:t> A,C,G,T, or N.</a:t>
            </a:r>
            <a:endParaRPr lang="en-US" sz="1800" b="0" strike="noStrike" spc="-1" dirty="0">
              <a:solidFill>
                <a:srgbClr val="000000"/>
              </a:solidFill>
              <a:uFill>
                <a:solidFill>
                  <a:srgbClr val="FFFFFF"/>
                </a:solidFill>
              </a:uFill>
              <a:latin typeface="Arial"/>
            </a:endParaRPr>
          </a:p>
          <a:p>
            <a:pPr marL="425160" lvl="1" indent="-215640">
              <a:lnSpc>
                <a:spcPct val="100000"/>
              </a:lnSpc>
              <a:buClr>
                <a:srgbClr val="000000"/>
              </a:buClr>
              <a:buSzPct val="45000"/>
              <a:buFont typeface="Wingdings" charset="2"/>
              <a:buChar char=""/>
            </a:pPr>
            <a:r>
              <a:rPr lang="nl-BE" sz="1400" b="0" strike="noStrike" spc="-1" dirty="0" err="1" smtClean="0">
                <a:solidFill>
                  <a:srgbClr val="000000"/>
                </a:solidFill>
                <a:uFill>
                  <a:solidFill>
                    <a:srgbClr val="FFFFFF"/>
                  </a:solidFill>
                </a:uFill>
                <a:latin typeface="Arial"/>
                <a:ea typeface="Droid Sans Fallback"/>
              </a:rPr>
              <a:t>RNASeq</a:t>
            </a:r>
            <a:r>
              <a:rPr lang="nl-BE" sz="1400" b="0" strike="noStrike" spc="-1" dirty="0" smtClean="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Typically</a:t>
            </a:r>
            <a:r>
              <a:rPr lang="nl-BE" sz="1400" b="0" strike="noStrike" spc="-1" dirty="0">
                <a:solidFill>
                  <a:srgbClr val="000000"/>
                </a:solidFill>
                <a:uFill>
                  <a:solidFill>
                    <a:srgbClr val="FFFFFF"/>
                  </a:solidFill>
                </a:uFill>
                <a:latin typeface="Arial"/>
                <a:ea typeface="Droid Sans Fallback"/>
              </a:rPr>
              <a:t> 51 </a:t>
            </a:r>
            <a:r>
              <a:rPr lang="nl-BE" sz="1400" b="0" strike="noStrike" spc="-1" dirty="0" err="1">
                <a:solidFill>
                  <a:srgbClr val="000000"/>
                </a:solidFill>
                <a:uFill>
                  <a:solidFill>
                    <a:srgbClr val="FFFFFF"/>
                  </a:solidFill>
                </a:uFill>
                <a:latin typeface="Arial"/>
                <a:ea typeface="Droid Sans Fallback"/>
              </a:rPr>
              <a:t>characters</a:t>
            </a:r>
            <a:r>
              <a:rPr lang="nl-BE" sz="1400" b="0" strike="noStrike" spc="-1" dirty="0">
                <a:solidFill>
                  <a:srgbClr val="000000"/>
                </a:solidFill>
                <a:uFill>
                  <a:solidFill>
                    <a:srgbClr val="FFFFFF"/>
                  </a:solidFill>
                </a:uFill>
                <a:latin typeface="Arial"/>
                <a:ea typeface="Droid Sans Fallback"/>
              </a:rPr>
              <a:t> long.</a:t>
            </a:r>
            <a:endParaRPr lang="en-US" sz="1800" b="0" strike="noStrike" spc="-1" dirty="0">
              <a:solidFill>
                <a:srgbClr val="000000"/>
              </a:solidFill>
              <a:uFill>
                <a:solidFill>
                  <a:srgbClr val="FFFFFF"/>
                </a:solidFill>
              </a:uFill>
              <a:latin typeface="Arial"/>
            </a:endParaRPr>
          </a:p>
          <a:p>
            <a:pPr marL="425160" lvl="1" indent="-215640">
              <a:lnSpc>
                <a:spcPct val="100000"/>
              </a:lnSpc>
              <a:buClr>
                <a:srgbClr val="000000"/>
              </a:buClr>
              <a:buSzPct val="45000"/>
              <a:buFont typeface="Wingdings" charset="2"/>
              <a:buChar char=""/>
            </a:pPr>
            <a:r>
              <a:rPr lang="nl-BE" sz="1400" b="0" strike="noStrike" spc="-1" dirty="0">
                <a:solidFill>
                  <a:srgbClr val="000000"/>
                </a:solidFill>
                <a:uFill>
                  <a:solidFill>
                    <a:srgbClr val="FFFFFF"/>
                  </a:solidFill>
                </a:uFill>
                <a:latin typeface="Arial"/>
                <a:ea typeface="Droid Sans Fallback"/>
              </a:rPr>
              <a:t>Read </a:t>
            </a:r>
            <a:r>
              <a:rPr lang="nl-BE" sz="1400" b="0" strike="noStrike" spc="-1" dirty="0" err="1">
                <a:solidFill>
                  <a:srgbClr val="000000"/>
                </a:solidFill>
                <a:uFill>
                  <a:solidFill>
                    <a:srgbClr val="FFFFFF"/>
                  </a:solidFill>
                </a:uFill>
                <a:latin typeface="Arial"/>
                <a:ea typeface="Droid Sans Fallback"/>
              </a:rPr>
              <a:t>lenght</a:t>
            </a:r>
            <a:r>
              <a:rPr lang="nl-BE" sz="1400" b="0" strike="noStrike" spc="-1" dirty="0">
                <a:solidFill>
                  <a:srgbClr val="000000"/>
                </a:solidFill>
                <a:uFill>
                  <a:solidFill>
                    <a:srgbClr val="FFFFFF"/>
                  </a:solidFill>
                </a:uFill>
                <a:latin typeface="Arial"/>
                <a:ea typeface="Droid Sans Fallback"/>
              </a:rPr>
              <a:t> is experiment-</a:t>
            </a:r>
            <a:r>
              <a:rPr lang="nl-BE" sz="1400" b="0" strike="noStrike" spc="-1" dirty="0" err="1">
                <a:solidFill>
                  <a:srgbClr val="000000"/>
                </a:solidFill>
                <a:uFill>
                  <a:solidFill>
                    <a:srgbClr val="FFFFFF"/>
                  </a:solidFill>
                </a:uFill>
                <a:latin typeface="Arial"/>
                <a:ea typeface="Droid Sans Fallback"/>
              </a:rPr>
              <a:t>dependent</a:t>
            </a:r>
            <a:endParaRPr lang="en-US" sz="1800" b="0" strike="noStrike" spc="-1" dirty="0">
              <a:solidFill>
                <a:srgbClr val="000000"/>
              </a:solidFill>
              <a:uFill>
                <a:solidFill>
                  <a:srgbClr val="FFFFFF"/>
                </a:solidFill>
              </a:uFill>
              <a:latin typeface="Arial"/>
            </a:endParaRPr>
          </a:p>
          <a:p>
            <a:pPr marL="209520" indent="-209520">
              <a:lnSpc>
                <a:spcPct val="100000"/>
              </a:lnSpc>
              <a:buClr>
                <a:srgbClr val="000000"/>
              </a:buClr>
              <a:buSzPct val="45000"/>
              <a:buFont typeface="Arial"/>
              <a:buChar char="•"/>
            </a:pPr>
            <a:r>
              <a:rPr lang="nl-BE" sz="1400" b="0" strike="noStrike" spc="-1" dirty="0" err="1">
                <a:solidFill>
                  <a:srgbClr val="FF0000"/>
                </a:solidFill>
                <a:uFill>
                  <a:solidFill>
                    <a:srgbClr val="FFFFFF"/>
                  </a:solidFill>
                </a:uFill>
                <a:latin typeface="Arial"/>
              </a:rPr>
              <a:t>Fastq</a:t>
            </a:r>
            <a:r>
              <a:rPr lang="nl-BE" sz="1400" b="0" strike="noStrike" spc="-1" dirty="0">
                <a:solidFill>
                  <a:srgbClr val="FF0000"/>
                </a:solidFill>
                <a:uFill>
                  <a:solidFill>
                    <a:srgbClr val="FFFFFF"/>
                  </a:solidFill>
                </a:uFill>
                <a:latin typeface="Arial"/>
              </a:rPr>
              <a:t> format</a:t>
            </a:r>
            <a:r>
              <a:rPr lang="nl-BE" sz="1400" b="0" strike="noStrike" spc="-1" dirty="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a:p>
            <a:pPr marL="425160" lvl="1" indent="-215640">
              <a:lnSpc>
                <a:spcPct val="100000"/>
              </a:lnSpc>
              <a:buClr>
                <a:srgbClr val="000000"/>
              </a:buClr>
              <a:buSzPct val="75000"/>
              <a:buFont typeface="Wingdings" charset="2"/>
              <a:buChar char=""/>
            </a:pPr>
            <a:r>
              <a:rPr lang="nl-BE" sz="1400" b="0" strike="noStrike" spc="-1" dirty="0" err="1">
                <a:solidFill>
                  <a:srgbClr val="000000"/>
                </a:solidFill>
                <a:uFill>
                  <a:solidFill>
                    <a:srgbClr val="FFFFFF"/>
                  </a:solidFill>
                </a:uFill>
                <a:latin typeface="Arial"/>
                <a:ea typeface="Droid Sans Fallback"/>
              </a:rPr>
              <a:t>Plain-text</a:t>
            </a:r>
            <a:r>
              <a:rPr lang="nl-BE" sz="1400" b="0" strike="noStrike" spc="-1" dirty="0">
                <a:solidFill>
                  <a:srgbClr val="000000"/>
                </a:solidFill>
                <a:uFill>
                  <a:solidFill>
                    <a:srgbClr val="FFFFFF"/>
                  </a:solidFill>
                </a:uFill>
                <a:latin typeface="Arial"/>
                <a:ea typeface="Droid Sans Fallback"/>
              </a:rPr>
              <a:t> file, </a:t>
            </a:r>
            <a:r>
              <a:rPr lang="nl-BE" sz="1400" b="0" strike="noStrike" spc="-1" dirty="0" err="1">
                <a:solidFill>
                  <a:srgbClr val="000000"/>
                </a:solidFill>
                <a:uFill>
                  <a:solidFill>
                    <a:srgbClr val="FFFFFF"/>
                  </a:solidFill>
                </a:uFill>
                <a:latin typeface="Arial"/>
                <a:ea typeface="Droid Sans Fallback"/>
              </a:rPr>
              <a:t>where</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each</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read</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and</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complementary</a:t>
            </a:r>
            <a:r>
              <a:rPr lang="nl-BE" sz="1400" b="0" strike="noStrike" spc="-1" dirty="0">
                <a:solidFill>
                  <a:srgbClr val="000000"/>
                </a:solidFill>
                <a:uFill>
                  <a:solidFill>
                    <a:srgbClr val="FFFFFF"/>
                  </a:solidFill>
                </a:uFill>
                <a:latin typeface="Arial"/>
                <a:ea typeface="Droid Sans Fallback"/>
              </a:rPr>
              <a:t> information </a:t>
            </a:r>
            <a:r>
              <a:rPr lang="nl-BE" sz="1400" b="0" strike="noStrike" spc="-1" dirty="0" err="1">
                <a:solidFill>
                  <a:srgbClr val="000000"/>
                </a:solidFill>
                <a:uFill>
                  <a:solidFill>
                    <a:srgbClr val="FFFFFF"/>
                  </a:solidFill>
                </a:uFill>
                <a:latin typeface="Arial"/>
                <a:ea typeface="Droid Sans Fallback"/>
              </a:rPr>
              <a:t>occupies</a:t>
            </a:r>
            <a:r>
              <a:rPr lang="nl-BE" sz="1400" b="0" strike="noStrike" spc="-1" dirty="0">
                <a:solidFill>
                  <a:srgbClr val="000000"/>
                </a:solidFill>
                <a:uFill>
                  <a:solidFill>
                    <a:srgbClr val="FFFFFF"/>
                  </a:solidFill>
                </a:uFill>
                <a:latin typeface="Arial"/>
                <a:ea typeface="Droid Sans Fallback"/>
              </a:rPr>
              <a:t> 4 </a:t>
            </a:r>
            <a:r>
              <a:rPr lang="nl-BE" sz="1400" b="0" strike="noStrike" spc="-1" dirty="0" err="1">
                <a:solidFill>
                  <a:srgbClr val="000000"/>
                </a:solidFill>
                <a:uFill>
                  <a:solidFill>
                    <a:srgbClr val="FFFFFF"/>
                  </a:solidFill>
                </a:uFill>
                <a:latin typeface="Arial"/>
                <a:ea typeface="Droid Sans Fallback"/>
              </a:rPr>
              <a:t>consecutive</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lines</a:t>
            </a:r>
            <a:endParaRPr lang="en-US" sz="1800" b="0" strike="noStrike" spc="-1" dirty="0">
              <a:solidFill>
                <a:srgbClr val="000000"/>
              </a:solidFill>
              <a:uFill>
                <a:solidFill>
                  <a:srgbClr val="FFFFFF"/>
                </a:solidFill>
              </a:uFill>
              <a:latin typeface="Arial"/>
            </a:endParaRPr>
          </a:p>
          <a:p>
            <a:pPr marL="425160" lvl="1" indent="-215640">
              <a:lnSpc>
                <a:spcPct val="100000"/>
              </a:lnSpc>
              <a:buClr>
                <a:srgbClr val="000000"/>
              </a:buClr>
              <a:buSzPct val="75000"/>
              <a:buFont typeface="Wingdings" charset="2"/>
              <a:buChar char=""/>
            </a:pPr>
            <a:r>
              <a:rPr lang="nl-BE" sz="1400" b="0" strike="noStrike" spc="-1" dirty="0" err="1">
                <a:solidFill>
                  <a:srgbClr val="000000"/>
                </a:solidFill>
                <a:uFill>
                  <a:solidFill>
                    <a:srgbClr val="FFFFFF"/>
                  </a:solidFill>
                </a:uFill>
                <a:latin typeface="Arial"/>
                <a:ea typeface="Droid Sans Fallback"/>
              </a:rPr>
              <a:t>Typical</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size</a:t>
            </a:r>
            <a:r>
              <a:rPr lang="nl-BE" sz="1400" b="0" strike="noStrike" spc="-1" dirty="0">
                <a:solidFill>
                  <a:srgbClr val="000000"/>
                </a:solidFill>
                <a:uFill>
                  <a:solidFill>
                    <a:srgbClr val="FFFFFF"/>
                  </a:solidFill>
                </a:uFill>
                <a:latin typeface="Arial"/>
                <a:ea typeface="Droid Sans Fallback"/>
              </a:rPr>
              <a:t>  500M </a:t>
            </a:r>
            <a:r>
              <a:rPr lang="nl-BE" sz="1400" b="0" strike="noStrike" spc="-1" dirty="0" err="1" smtClean="0">
                <a:solidFill>
                  <a:srgbClr val="000000"/>
                </a:solidFill>
                <a:uFill>
                  <a:solidFill>
                    <a:srgbClr val="FFFFFF"/>
                  </a:solidFill>
                </a:uFill>
                <a:latin typeface="Arial"/>
                <a:ea typeface="Droid Sans Fallback"/>
              </a:rPr>
              <a:t>compressed</a:t>
            </a:r>
            <a:r>
              <a:rPr lang="nl-BE" sz="1400" b="0" strike="noStrike" spc="-1" dirty="0" smtClean="0">
                <a:solidFill>
                  <a:srgbClr val="000000"/>
                </a:solidFill>
                <a:uFill>
                  <a:solidFill>
                    <a:srgbClr val="FFFFFF"/>
                  </a:solidFill>
                </a:uFill>
                <a:latin typeface="Arial"/>
                <a:ea typeface="Droid Sans Fallback"/>
              </a:rPr>
              <a:t> (</a:t>
            </a:r>
            <a:r>
              <a:rPr lang="nl-BE" sz="1400" b="0" strike="noStrike" spc="-1" dirty="0" err="1" smtClean="0">
                <a:solidFill>
                  <a:srgbClr val="000000"/>
                </a:solidFill>
                <a:uFill>
                  <a:solidFill>
                    <a:srgbClr val="FFFFFF"/>
                  </a:solidFill>
                </a:uFill>
                <a:latin typeface="Arial"/>
                <a:ea typeface="Droid Sans Fallback"/>
              </a:rPr>
              <a:t>Illumina</a:t>
            </a:r>
            <a:r>
              <a:rPr lang="nl-BE" sz="1400" b="0" strike="noStrike" spc="-1" dirty="0" smtClean="0">
                <a:solidFill>
                  <a:srgbClr val="000000"/>
                </a:solidFill>
                <a:uFill>
                  <a:solidFill>
                    <a:srgbClr val="FFFFFF"/>
                  </a:solidFill>
                </a:uFill>
                <a:latin typeface="Arial"/>
                <a:ea typeface="Droid Sans Fallback"/>
              </a:rPr>
              <a:t> </a:t>
            </a:r>
            <a:r>
              <a:rPr lang="nl-BE" sz="1400" b="0" strike="noStrike" spc="-1" dirty="0" err="1" smtClean="0">
                <a:solidFill>
                  <a:srgbClr val="000000"/>
                </a:solidFill>
                <a:uFill>
                  <a:solidFill>
                    <a:srgbClr val="FFFFFF"/>
                  </a:solidFill>
                </a:uFill>
                <a:latin typeface="Arial"/>
                <a:ea typeface="Droid Sans Fallback"/>
              </a:rPr>
              <a:t>Truseq</a:t>
            </a:r>
            <a:r>
              <a:rPr lang="nl-BE" sz="1400" b="0" strike="noStrike" spc="-1" dirty="0" smtClean="0">
                <a:solidFill>
                  <a:srgbClr val="000000"/>
                </a:solidFill>
                <a:uFill>
                  <a:solidFill>
                    <a:srgbClr val="FFFFFF"/>
                  </a:solidFill>
                </a:uFill>
                <a:latin typeface="Arial"/>
                <a:ea typeface="Droid Sans Fallback"/>
              </a:rPr>
              <a:t> </a:t>
            </a:r>
            <a:r>
              <a:rPr lang="nl-BE" sz="1400" b="0" strike="noStrike" spc="-1" dirty="0" err="1" smtClean="0">
                <a:solidFill>
                  <a:srgbClr val="000000"/>
                </a:solidFill>
                <a:uFill>
                  <a:solidFill>
                    <a:srgbClr val="FFFFFF"/>
                  </a:solidFill>
                </a:uFill>
                <a:latin typeface="Arial"/>
                <a:ea typeface="Droid Sans Fallback"/>
              </a:rPr>
              <a:t>Stranded</a:t>
            </a:r>
            <a:r>
              <a:rPr lang="nl-BE" sz="1400" b="0" strike="noStrike" spc="-1" dirty="0" smtClean="0">
                <a:solidFill>
                  <a:srgbClr val="000000"/>
                </a:solidFill>
                <a:uFill>
                  <a:solidFill>
                    <a:srgbClr val="FFFFFF"/>
                  </a:solidFill>
                </a:uFill>
                <a:latin typeface="Arial"/>
                <a:ea typeface="Droid Sans Fallback"/>
              </a:rPr>
              <a:t>), </a:t>
            </a:r>
            <a:r>
              <a:rPr lang="nl-BE" sz="1400" b="0" strike="noStrike" spc="-1" dirty="0">
                <a:solidFill>
                  <a:srgbClr val="000000"/>
                </a:solidFill>
                <a:uFill>
                  <a:solidFill>
                    <a:srgbClr val="FFFFFF"/>
                  </a:solidFill>
                </a:uFill>
                <a:latin typeface="Arial"/>
                <a:ea typeface="Droid Sans Fallback"/>
              </a:rPr>
              <a:t>2000M </a:t>
            </a:r>
            <a:r>
              <a:rPr lang="nl-BE" sz="1400" b="0" strike="noStrike" spc="-1" dirty="0" err="1">
                <a:solidFill>
                  <a:srgbClr val="000000"/>
                </a:solidFill>
                <a:uFill>
                  <a:solidFill>
                    <a:srgbClr val="FFFFFF"/>
                  </a:solidFill>
                </a:uFill>
                <a:latin typeface="Arial"/>
                <a:ea typeface="Droid Sans Fallback"/>
              </a:rPr>
              <a:t>unzipped</a:t>
            </a:r>
            <a:endParaRPr lang="en-US" sz="1800" b="0" strike="noStrike" spc="-1" dirty="0">
              <a:solidFill>
                <a:srgbClr val="000000"/>
              </a:solidFill>
              <a:uFill>
                <a:solidFill>
                  <a:srgbClr val="FFFFFF"/>
                </a:solidFill>
              </a:uFill>
              <a:latin typeface="Arial"/>
            </a:endParaRPr>
          </a:p>
          <a:p>
            <a:pPr marL="212400" indent="-209520">
              <a:lnSpc>
                <a:spcPct val="100000"/>
              </a:lnSpc>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2880">
              <a:lnSpc>
                <a:spcPct val="100000"/>
              </a:lnSpc>
              <a:buClr>
                <a:srgbClr val="000000"/>
              </a:buClr>
              <a:buSzPct val="45000"/>
            </a:pPr>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880">
              <a:lnSpc>
                <a:spcPct val="100000"/>
              </a:lnSpc>
              <a:buClr>
                <a:srgbClr val="000000"/>
              </a:buClr>
              <a:buSzPct val="45000"/>
            </a:pPr>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lnSpc>
                <a:spcPct val="100000"/>
              </a:lnSpc>
            </a:pPr>
            <a:endParaRPr lang="en-US" sz="1800" b="0" strike="noStrike" spc="-1" dirty="0">
              <a:solidFill>
                <a:srgbClr val="000000"/>
              </a:solidFill>
              <a:uFill>
                <a:solidFill>
                  <a:srgbClr val="FFFFFF"/>
                </a:solidFill>
              </a:uFill>
              <a:latin typeface="Arial"/>
            </a:endParaRPr>
          </a:p>
          <a:p>
            <a:pPr marL="212400" indent="-209520">
              <a:lnSpc>
                <a:spcPct val="100000"/>
              </a:lnSpc>
            </a:pPr>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lnSpc>
                <a:spcPct val="100000"/>
              </a:lnSpc>
            </a:pPr>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lnSpc>
                <a:spcPct val="100000"/>
              </a:lnSpc>
            </a:pPr>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lnSpc>
                <a:spcPct val="100000"/>
              </a:lnSpc>
            </a:pPr>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lnSpc>
                <a:spcPct val="100000"/>
              </a:lnSpc>
            </a:pPr>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lgn="ctr">
              <a:lnSpc>
                <a:spcPct val="100000"/>
              </a:lnSpc>
            </a:pPr>
            <a:r>
              <a:rPr lang="nl-BE" sz="1400" b="0" strike="noStrike" spc="-1" dirty="0">
                <a:solidFill>
                  <a:srgbClr val="FF3333"/>
                </a:solidFill>
                <a:uFill>
                  <a:solidFill>
                    <a:srgbClr val="FFFFFF"/>
                  </a:solidFill>
                </a:uFill>
                <a:latin typeface="Arial"/>
                <a:ea typeface="Droid Sans Fallback"/>
              </a:rPr>
              <a:t> </a:t>
            </a:r>
            <a:endParaRPr lang="en-US" sz="1800" b="0" strike="noStrike" spc="-1" dirty="0">
              <a:solidFill>
                <a:srgbClr val="000000"/>
              </a:solidFill>
              <a:uFill>
                <a:solidFill>
                  <a:srgbClr val="FFFFFF"/>
                </a:solidFill>
              </a:uFill>
              <a:latin typeface="Arial"/>
            </a:endParaRPr>
          </a:p>
          <a:p>
            <a:pPr marL="212400" indent="-209520" algn="ctr">
              <a:lnSpc>
                <a:spcPct val="100000"/>
              </a:lnSpc>
            </a:pPr>
            <a:r>
              <a:rPr lang="nl-BE" sz="1400" b="0" strike="noStrike" spc="-1" dirty="0">
                <a:solidFill>
                  <a:srgbClr val="FF3333"/>
                </a:solidFill>
                <a:uFill>
                  <a:solidFill>
                    <a:srgbClr val="FFFFFF"/>
                  </a:solidFill>
                </a:uFill>
                <a:latin typeface="Arial"/>
                <a:ea typeface="Droid Sans Fallback"/>
              </a:rPr>
              <a:t>\</a:t>
            </a: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a:p>
            <a:pPr marL="212400" indent="-209520" algn="ctr">
              <a:lnSpc>
                <a:spcPct val="100000"/>
              </a:lnSpc>
            </a:pPr>
            <a:r>
              <a:rPr lang="nl-BE" sz="1400" b="0" strike="noStrike" spc="-1" dirty="0">
                <a:solidFill>
                  <a:srgbClr val="000000"/>
                </a:solidFill>
                <a:uFill>
                  <a:solidFill>
                    <a:srgbClr val="FFFFFF"/>
                  </a:solidFill>
                </a:uFill>
                <a:latin typeface="Arial"/>
                <a:ea typeface="Droid Sans Fallback"/>
              </a:rPr>
              <a:t> </a:t>
            </a:r>
            <a:endParaRPr lang="en-US" sz="1800" b="0" strike="noStrike" spc="-1" dirty="0">
              <a:solidFill>
                <a:srgbClr val="000000"/>
              </a:solidFill>
              <a:uFill>
                <a:solidFill>
                  <a:srgbClr val="FFFFFF"/>
                </a:solidFill>
              </a:uFill>
              <a:latin typeface="Arial"/>
            </a:endParaRPr>
          </a:p>
          <a:p>
            <a:pPr marL="212400" indent="-209520">
              <a:lnSpc>
                <a:spcPct val="100000"/>
              </a:lnSpc>
              <a:buClr>
                <a:srgbClr val="000000"/>
              </a:buClr>
              <a:buSzPct val="45000"/>
              <a:buFont typeface="Wingdings" charset="2"/>
              <a:buChar char=""/>
            </a:pPr>
            <a:r>
              <a:rPr lang="nl-BE" sz="1400" b="0" strike="noStrike" spc="-1" dirty="0" err="1">
                <a:solidFill>
                  <a:srgbClr val="000000"/>
                </a:solidFill>
                <a:uFill>
                  <a:solidFill>
                    <a:srgbClr val="FFFFFF"/>
                  </a:solidFill>
                </a:uFill>
                <a:latin typeface="Arial"/>
                <a:ea typeface="Droid Sans Fallback"/>
              </a:rPr>
              <a:t>Counting</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reads</a:t>
            </a:r>
            <a:r>
              <a:rPr lang="nl-BE" sz="1400" b="0" strike="noStrike" spc="-1" dirty="0">
                <a:solidFill>
                  <a:srgbClr val="000000"/>
                </a:solidFill>
                <a:uFill>
                  <a:solidFill>
                    <a:srgbClr val="FFFFFF"/>
                  </a:solidFill>
                </a:uFill>
                <a:latin typeface="Arial"/>
                <a:ea typeface="Droid Sans Fallback"/>
              </a:rPr>
              <a:t> in </a:t>
            </a:r>
            <a:r>
              <a:rPr lang="nl-BE" sz="1400" b="0" strike="noStrike" spc="-1" dirty="0" err="1">
                <a:solidFill>
                  <a:srgbClr val="000000"/>
                </a:solidFill>
                <a:uFill>
                  <a:solidFill>
                    <a:srgbClr val="FFFFFF"/>
                  </a:solidFill>
                </a:uFill>
                <a:latin typeface="Arial"/>
                <a:ea typeface="Droid Sans Fallback"/>
              </a:rPr>
              <a:t>fastq</a:t>
            </a:r>
            <a:r>
              <a:rPr lang="nl-BE" sz="1400" b="0" strike="noStrike" spc="-1" dirty="0">
                <a:solidFill>
                  <a:srgbClr val="000000"/>
                </a:solidFill>
                <a:uFill>
                  <a:solidFill>
                    <a:srgbClr val="FFFFFF"/>
                  </a:solidFill>
                </a:uFill>
                <a:latin typeface="Arial"/>
                <a:ea typeface="Droid Sans Fallback"/>
              </a:rPr>
              <a:t> files: </a:t>
            </a:r>
            <a:r>
              <a:rPr lang="nl-BE" sz="1400" b="0" strike="noStrike" spc="-1" dirty="0" err="1">
                <a:solidFill>
                  <a:srgbClr val="FF0000"/>
                </a:solidFill>
                <a:uFill>
                  <a:solidFill>
                    <a:srgbClr val="FFFFFF"/>
                  </a:solidFill>
                </a:uFill>
                <a:latin typeface="Arial"/>
                <a:ea typeface="Droid Sans Fallback"/>
              </a:rPr>
              <a:t>zcat</a:t>
            </a:r>
            <a:r>
              <a:rPr lang="nl-BE" sz="1400" b="0" strike="noStrike" spc="-1" dirty="0">
                <a:solidFill>
                  <a:srgbClr val="FF0000"/>
                </a:solidFill>
                <a:uFill>
                  <a:solidFill>
                    <a:srgbClr val="FFFFFF"/>
                  </a:solidFill>
                </a:uFill>
                <a:latin typeface="Arial"/>
                <a:ea typeface="Droid Sans Fallback"/>
              </a:rPr>
              <a:t> my.fastq.gz | echo $((`wc -l`/4)) : </a:t>
            </a:r>
            <a:r>
              <a:rPr lang="nl-BE" sz="1400" b="0" strike="noStrike" spc="-1" dirty="0">
                <a:solidFill>
                  <a:srgbClr val="008E40"/>
                </a:solidFill>
                <a:uFill>
                  <a:solidFill>
                    <a:srgbClr val="FFFFFF"/>
                  </a:solidFill>
                </a:uFill>
                <a:latin typeface="Arial"/>
                <a:ea typeface="Droid Sans Fallback"/>
              </a:rPr>
              <a:t>12.748.143 </a:t>
            </a:r>
            <a:endParaRPr lang="en-US" sz="1800" b="0" strike="noStrike" spc="-1" dirty="0">
              <a:solidFill>
                <a:srgbClr val="000000"/>
              </a:solidFill>
              <a:uFill>
                <a:solidFill>
                  <a:srgbClr val="FFFFFF"/>
                </a:solidFill>
              </a:uFill>
              <a:latin typeface="Arial"/>
            </a:endParaRPr>
          </a:p>
          <a:p>
            <a:pPr marL="212400" indent="-209520" algn="ctr">
              <a:lnSpc>
                <a:spcPct val="100000"/>
              </a:lnSpc>
            </a:pPr>
            <a:r>
              <a:rPr lang="nl-BE" sz="1400" b="0" strike="noStrike" spc="-1" dirty="0">
                <a:solidFill>
                  <a:srgbClr val="008E40"/>
                </a:solidFill>
                <a:uFill>
                  <a:solidFill>
                    <a:srgbClr val="FFFFFF"/>
                  </a:solidFill>
                </a:uFill>
                <a:latin typeface="Arial"/>
                <a:ea typeface="Droid Sans Fallback"/>
              </a:rPr>
              <a:t> </a:t>
            </a:r>
            <a:endParaRPr lang="en-US" sz="1800" b="0" strike="noStrike" spc="-1" dirty="0">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lang="nl-BE" sz="1400" b="0" strike="noStrike" spc="-1" dirty="0" err="1">
                <a:solidFill>
                  <a:srgbClr val="FF3333"/>
                </a:solidFill>
                <a:uFill>
                  <a:solidFill>
                    <a:srgbClr val="FFFFFF"/>
                  </a:solidFill>
                </a:uFill>
                <a:latin typeface="Arial"/>
                <a:ea typeface="Droid Sans Fallback"/>
              </a:rPr>
              <a:t>Sequencing</a:t>
            </a:r>
            <a:r>
              <a:rPr lang="nl-BE" sz="1400" b="0" strike="noStrike" spc="-1" dirty="0">
                <a:solidFill>
                  <a:srgbClr val="FF3333"/>
                </a:solidFill>
                <a:uFill>
                  <a:solidFill>
                    <a:srgbClr val="FFFFFF"/>
                  </a:solidFill>
                </a:uFill>
                <a:latin typeface="Arial"/>
                <a:ea typeface="Droid Sans Fallback"/>
              </a:rPr>
              <a:t> </a:t>
            </a:r>
            <a:r>
              <a:rPr lang="nl-BE" sz="1400" b="0" strike="noStrike" spc="-1" dirty="0" err="1" smtClean="0">
                <a:solidFill>
                  <a:srgbClr val="FF3333"/>
                </a:solidFill>
                <a:uFill>
                  <a:solidFill>
                    <a:srgbClr val="FFFFFF"/>
                  </a:solidFill>
                </a:uFill>
                <a:latin typeface="Arial"/>
                <a:ea typeface="Droid Sans Fallback"/>
              </a:rPr>
              <a:t>depth</a:t>
            </a:r>
            <a:r>
              <a:rPr lang="nl-BE" sz="1400" b="0" strike="noStrike" spc="-1" dirty="0" smtClean="0">
                <a:solidFill>
                  <a:srgbClr val="FF3333"/>
                </a:solidFill>
                <a:uFill>
                  <a:solidFill>
                    <a:srgbClr val="FFFFFF"/>
                  </a:solidFill>
                </a:uFill>
                <a:latin typeface="Arial"/>
                <a:ea typeface="Droid Sans Fallback"/>
              </a:rPr>
              <a:t> (</a:t>
            </a:r>
            <a:r>
              <a:rPr lang="nl-BE" sz="1400" b="0" strike="noStrike" spc="-1" dirty="0" err="1" smtClean="0">
                <a:solidFill>
                  <a:srgbClr val="FF3333"/>
                </a:solidFill>
                <a:uFill>
                  <a:solidFill>
                    <a:srgbClr val="FFFFFF"/>
                  </a:solidFill>
                </a:uFill>
                <a:latin typeface="Arial"/>
                <a:ea typeface="Droid Sans Fallback"/>
              </a:rPr>
              <a:t>RNASeq</a:t>
            </a:r>
            <a:r>
              <a:rPr lang="nl-BE" sz="1400" b="0" strike="noStrike" spc="-1" dirty="0" smtClean="0">
                <a:solidFill>
                  <a:srgbClr val="FF3333"/>
                </a:solidFill>
                <a:uFill>
                  <a:solidFill>
                    <a:srgbClr val="FFFFFF"/>
                  </a:solidFill>
                </a:uFill>
                <a:latin typeface="Arial"/>
                <a:ea typeface="Droid Sans Fallback"/>
              </a:rPr>
              <a:t>):</a:t>
            </a:r>
            <a:r>
              <a:rPr lang="nl-BE" sz="1400" b="0" strike="noStrike" spc="-1" dirty="0" smtClean="0">
                <a:solidFill>
                  <a:srgbClr val="000000"/>
                </a:solidFill>
                <a:uFill>
                  <a:solidFill>
                    <a:srgbClr val="FFFFFF"/>
                  </a:solidFill>
                </a:uFill>
                <a:latin typeface="Arial"/>
                <a:ea typeface="Droid Sans Fallback"/>
              </a:rPr>
              <a:t> </a:t>
            </a:r>
            <a:r>
              <a:rPr lang="nl-BE" sz="1400" b="0" strike="noStrike" spc="-1" dirty="0">
                <a:solidFill>
                  <a:srgbClr val="000000"/>
                </a:solidFill>
                <a:uFill>
                  <a:solidFill>
                    <a:srgbClr val="FFFFFF"/>
                  </a:solidFill>
                </a:uFill>
                <a:latin typeface="Arial"/>
                <a:ea typeface="Arial"/>
              </a:rPr>
              <a:t>The </a:t>
            </a:r>
            <a:r>
              <a:rPr lang="nl-BE" sz="1400" b="0" strike="noStrike" spc="-1" dirty="0" err="1">
                <a:solidFill>
                  <a:srgbClr val="000000"/>
                </a:solidFill>
                <a:uFill>
                  <a:solidFill>
                    <a:srgbClr val="FFFFFF"/>
                  </a:solidFill>
                </a:uFill>
                <a:latin typeface="Arial"/>
                <a:ea typeface="Arial"/>
              </a:rPr>
              <a:t>total</a:t>
            </a:r>
            <a:r>
              <a:rPr lang="nl-BE" sz="1400" b="0" strike="noStrike" spc="-1" dirty="0">
                <a:solidFill>
                  <a:srgbClr val="000000"/>
                </a:solidFill>
                <a:uFill>
                  <a:solidFill>
                    <a:srgbClr val="FFFFFF"/>
                  </a:solidFill>
                </a:uFill>
                <a:latin typeface="Arial"/>
                <a:ea typeface="Arial"/>
              </a:rPr>
              <a:t> </a:t>
            </a:r>
            <a:r>
              <a:rPr lang="nl-BE" sz="1400" b="0" strike="noStrike" spc="-1" dirty="0" err="1">
                <a:solidFill>
                  <a:srgbClr val="000000"/>
                </a:solidFill>
                <a:uFill>
                  <a:solidFill>
                    <a:srgbClr val="FFFFFF"/>
                  </a:solidFill>
                </a:uFill>
                <a:latin typeface="Arial"/>
                <a:ea typeface="Arial"/>
              </a:rPr>
              <a:t>number</a:t>
            </a:r>
            <a:r>
              <a:rPr lang="nl-BE" sz="1400" b="0" strike="noStrike" spc="-1" dirty="0">
                <a:solidFill>
                  <a:srgbClr val="000000"/>
                </a:solidFill>
                <a:uFill>
                  <a:solidFill>
                    <a:srgbClr val="FFFFFF"/>
                  </a:solidFill>
                </a:uFill>
                <a:latin typeface="Arial"/>
                <a:ea typeface="Arial"/>
              </a:rPr>
              <a:t> of </a:t>
            </a:r>
            <a:r>
              <a:rPr lang="nl-BE" sz="1400" b="0" strike="noStrike" spc="-1" dirty="0" err="1">
                <a:solidFill>
                  <a:srgbClr val="000000"/>
                </a:solidFill>
                <a:uFill>
                  <a:solidFill>
                    <a:srgbClr val="FFFFFF"/>
                  </a:solidFill>
                </a:uFill>
                <a:latin typeface="Arial"/>
                <a:ea typeface="Arial"/>
              </a:rPr>
              <a:t>sequences</a:t>
            </a:r>
            <a:r>
              <a:rPr lang="nl-BE" sz="1400" b="0" strike="noStrike" spc="-1" dirty="0">
                <a:solidFill>
                  <a:srgbClr val="000000"/>
                </a:solidFill>
                <a:uFill>
                  <a:solidFill>
                    <a:srgbClr val="FFFFFF"/>
                  </a:solidFill>
                </a:uFill>
                <a:latin typeface="Arial"/>
                <a:ea typeface="Arial"/>
              </a:rPr>
              <a:t> </a:t>
            </a:r>
            <a:r>
              <a:rPr lang="nl-BE" sz="1400" b="0" strike="noStrike" spc="-1" dirty="0" err="1">
                <a:solidFill>
                  <a:srgbClr val="000000"/>
                </a:solidFill>
                <a:uFill>
                  <a:solidFill>
                    <a:srgbClr val="FFFFFF"/>
                  </a:solidFill>
                </a:uFill>
                <a:latin typeface="Arial"/>
                <a:ea typeface="Arial"/>
              </a:rPr>
              <a:t>generated</a:t>
            </a:r>
            <a:r>
              <a:rPr lang="nl-BE" sz="1400" b="0" strike="noStrike" spc="-1" dirty="0">
                <a:solidFill>
                  <a:srgbClr val="000000"/>
                </a:solidFill>
                <a:uFill>
                  <a:solidFill>
                    <a:srgbClr val="FFFFFF"/>
                  </a:solidFill>
                </a:uFill>
                <a:latin typeface="Arial"/>
                <a:ea typeface="Arial"/>
              </a:rPr>
              <a:t> </a:t>
            </a:r>
            <a:r>
              <a:rPr lang="nl-BE" sz="1400" b="0" strike="noStrike" spc="-1" dirty="0" err="1">
                <a:solidFill>
                  <a:srgbClr val="000000"/>
                </a:solidFill>
                <a:uFill>
                  <a:solidFill>
                    <a:srgbClr val="FFFFFF"/>
                  </a:solidFill>
                </a:uFill>
                <a:latin typeface="Arial"/>
                <a:ea typeface="Arial"/>
              </a:rPr>
              <a:t>for</a:t>
            </a:r>
            <a:r>
              <a:rPr lang="nl-BE" sz="1400" b="0" strike="noStrike" spc="-1" dirty="0">
                <a:solidFill>
                  <a:srgbClr val="000000"/>
                </a:solidFill>
                <a:uFill>
                  <a:solidFill>
                    <a:srgbClr val="FFFFFF"/>
                  </a:solidFill>
                </a:uFill>
                <a:latin typeface="Arial"/>
                <a:ea typeface="Arial"/>
              </a:rPr>
              <a:t> a sample</a:t>
            </a:r>
            <a:r>
              <a:rPr lang="nl-BE" sz="1400" b="0" strike="noStrike" spc="-1" dirty="0" smtClean="0">
                <a:solidFill>
                  <a:srgbClr val="000000"/>
                </a:solidFill>
                <a:uFill>
                  <a:solidFill>
                    <a:srgbClr val="FFFFFF"/>
                  </a:solidFill>
                </a:uFill>
                <a:latin typeface="Arial"/>
                <a:ea typeface="Arial"/>
              </a:rPr>
              <a:t>.</a:t>
            </a:r>
            <a:endParaRPr lang="en-US" sz="1800" b="0" strike="noStrike" spc="-1" dirty="0">
              <a:solidFill>
                <a:srgbClr val="000000"/>
              </a:solidFill>
              <a:uFill>
                <a:solidFill>
                  <a:srgbClr val="FFFFFF"/>
                </a:solidFill>
              </a:uFill>
              <a:latin typeface="Arial"/>
            </a:endParaRPr>
          </a:p>
        </p:txBody>
      </p:sp>
      <p:pic>
        <p:nvPicPr>
          <p:cNvPr id="476" name="Picture 475"/>
          <p:cNvPicPr/>
          <p:nvPr/>
        </p:nvPicPr>
        <p:blipFill>
          <a:blip r:embed="rId2"/>
          <a:stretch/>
        </p:blipFill>
        <p:spPr>
          <a:xfrm>
            <a:off x="2103120" y="2743200"/>
            <a:ext cx="4665960" cy="2468880"/>
          </a:xfrm>
          <a:prstGeom prst="rect">
            <a:avLst/>
          </a:prstGeom>
          <a:ln>
            <a:noFill/>
          </a:ln>
        </p:spPr>
      </p:pic>
      <p:sp>
        <p:nvSpPr>
          <p:cNvPr id="477" name="TextShape 2"/>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Reads and Fastq Format</a:t>
            </a:r>
            <a:endParaRPr lang="en-US" sz="18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CustomShape 1"/>
          <p:cNvSpPr/>
          <p:nvPr/>
        </p:nvSpPr>
        <p:spPr>
          <a:xfrm>
            <a:off x="548640" y="809640"/>
            <a:ext cx="8229600" cy="857160"/>
          </a:xfrm>
          <a:custGeom>
            <a:avLst/>
            <a:gdLst/>
            <a:ahLst/>
            <a:cxnLst/>
            <a:rect l="l" t="t" r="r" b="b"/>
            <a:pathLst>
              <a:path w="22859" h="2381">
                <a:moveTo>
                  <a:pt x="0" y="0"/>
                </a:moveTo>
                <a:lnTo>
                  <a:pt x="22859" y="0"/>
                </a:lnTo>
                <a:lnTo>
                  <a:pt x="22859" y="2381"/>
                </a:lnTo>
                <a:lnTo>
                  <a:pt x="0" y="2381"/>
                </a:lnTo>
                <a:lnTo>
                  <a:pt x="0" y="0"/>
                </a:lnTo>
                <a:close/>
              </a:path>
            </a:pathLst>
          </a:cu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buClr>
                <a:srgbClr val="000000"/>
              </a:buClr>
              <a:buSzPct val="45000"/>
            </a:pPr>
            <a:r>
              <a:rPr lang="nl-BE" sz="32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p:txBody>
      </p:sp>
      <p:sp>
        <p:nvSpPr>
          <p:cNvPr id="479" name="CustomShape 2"/>
          <p:cNvSpPr/>
          <p:nvPr/>
        </p:nvSpPr>
        <p:spPr>
          <a:xfrm>
            <a:off x="548640" y="2560320"/>
            <a:ext cx="8229600" cy="3724200"/>
          </a:xfrm>
          <a:custGeom>
            <a:avLst/>
            <a:gdLst/>
            <a:ahLst/>
            <a:cxnLst/>
            <a:rect l="l" t="t" r="r" b="b"/>
            <a:pathLst>
              <a:path w="22859" h="10348">
                <a:moveTo>
                  <a:pt x="0" y="0"/>
                </a:moveTo>
                <a:lnTo>
                  <a:pt x="22859" y="0"/>
                </a:lnTo>
                <a:lnTo>
                  <a:pt x="22859" y="10348"/>
                </a:lnTo>
                <a:lnTo>
                  <a:pt x="0" y="10348"/>
                </a:lnTo>
                <a:lnTo>
                  <a:pt x="0" y="0"/>
                </a:lnTo>
                <a:close/>
              </a:path>
            </a:pathLst>
          </a:custGeom>
          <a:noFill/>
          <a:ln>
            <a:noFill/>
          </a:ln>
        </p:spPr>
        <p:style>
          <a:lnRef idx="0">
            <a:scrgbClr r="0" g="0" b="0"/>
          </a:lnRef>
          <a:fillRef idx="0">
            <a:scrgbClr r="0" g="0" b="0"/>
          </a:fillRef>
          <a:effectRef idx="0">
            <a:scrgbClr r="0" g="0" b="0"/>
          </a:effectRef>
          <a:fontRef idx="minor"/>
        </p:style>
        <p:txBody>
          <a:bodyPr lIns="0" tIns="0" rIns="0" bIns="0"/>
          <a:lstStyle/>
          <a:p>
            <a:pPr marL="209520" indent="-209520">
              <a:buClr>
                <a:srgbClr val="000000"/>
              </a:buClr>
              <a:buSzPct val="45000"/>
              <a:buFont typeface="Wingdings" charset="2"/>
              <a:buChar char=""/>
            </a:pPr>
            <a:r>
              <a:rPr lang="nl-BE" sz="1400" b="0" strike="noStrike" spc="-1" dirty="0">
                <a:solidFill>
                  <a:srgbClr val="FF0000"/>
                </a:solidFill>
                <a:uFill>
                  <a:solidFill>
                    <a:srgbClr val="FFFFFF"/>
                  </a:solidFill>
                </a:uFill>
                <a:latin typeface="Arial"/>
              </a:rPr>
              <a:t>Line 1: </a:t>
            </a:r>
            <a:r>
              <a:rPr lang="nl-BE" sz="1400" b="0" strike="noStrike" spc="-1" dirty="0">
                <a:solidFill>
                  <a:srgbClr val="000000"/>
                </a:solidFill>
                <a:uFill>
                  <a:solidFill>
                    <a:srgbClr val="FFFFFF"/>
                  </a:solidFill>
                </a:uFill>
                <a:latin typeface="Arial"/>
              </a:rPr>
              <a:t>Read </a:t>
            </a:r>
            <a:r>
              <a:rPr lang="nl-BE" sz="1400" b="0" strike="noStrike" spc="-1" dirty="0" err="1">
                <a:solidFill>
                  <a:srgbClr val="000000"/>
                </a:solidFill>
                <a:uFill>
                  <a:solidFill>
                    <a:srgbClr val="FFFFFF"/>
                  </a:solidFill>
                </a:uFill>
                <a:latin typeface="Arial"/>
              </a:rPr>
              <a:t>identifier</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and</a:t>
            </a:r>
            <a:r>
              <a:rPr lang="nl-BE" sz="1400" b="0" strike="noStrike" spc="-1" dirty="0">
                <a:solidFill>
                  <a:srgbClr val="000000"/>
                </a:solidFill>
                <a:uFill>
                  <a:solidFill>
                    <a:srgbClr val="FFFFFF"/>
                  </a:solidFill>
                </a:uFill>
                <a:latin typeface="Arial"/>
              </a:rPr>
              <a:t> is </a:t>
            </a:r>
            <a:r>
              <a:rPr lang="nl-BE" sz="1400" b="0" strike="noStrike" spc="-1" dirty="0" err="1">
                <a:solidFill>
                  <a:srgbClr val="000000"/>
                </a:solidFill>
                <a:uFill>
                  <a:solidFill>
                    <a:srgbClr val="FFFFFF"/>
                  </a:solidFill>
                </a:uFill>
                <a:latin typeface="Arial"/>
              </a:rPr>
              <a:t>followed</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by</a:t>
            </a:r>
            <a:r>
              <a:rPr lang="nl-BE" sz="1400" b="0" strike="noStrike" spc="-1" dirty="0">
                <a:solidFill>
                  <a:srgbClr val="000000"/>
                </a:solidFill>
                <a:uFill>
                  <a:solidFill>
                    <a:srgbClr val="FFFFFF"/>
                  </a:solidFill>
                </a:uFill>
                <a:latin typeface="Arial"/>
              </a:rPr>
              <a:t> a </a:t>
            </a:r>
            <a:r>
              <a:rPr lang="nl-BE" sz="1400" b="0" strike="noStrike" spc="-1" dirty="0" err="1">
                <a:solidFill>
                  <a:srgbClr val="000000"/>
                </a:solidFill>
                <a:uFill>
                  <a:solidFill>
                    <a:srgbClr val="FFFFFF"/>
                  </a:solidFill>
                </a:uFill>
                <a:latin typeface="Arial"/>
              </a:rPr>
              <a:t>sequence</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that</a:t>
            </a:r>
            <a:endParaRPr lang="en-US" sz="1800" b="0" strike="noStrike" spc="-1" dirty="0">
              <a:solidFill>
                <a:srgbClr val="000000"/>
              </a:solidFill>
              <a:uFill>
                <a:solidFill>
                  <a:srgbClr val="FFFFFF"/>
                </a:solidFill>
              </a:uFill>
              <a:latin typeface="Arial"/>
            </a:endParaRPr>
          </a:p>
          <a:p>
            <a:pPr marL="212400" indent="-209520"/>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425160" lvl="1" indent="-215640">
              <a:lnSpc>
                <a:spcPct val="100000"/>
              </a:lnSpc>
              <a:buClr>
                <a:srgbClr val="000000"/>
              </a:buClr>
              <a:buSzPct val="75000"/>
              <a:buFont typeface="Wingdings" charset="2"/>
              <a:buChar char=""/>
            </a:pPr>
            <a:r>
              <a:rPr lang="nl-BE" sz="1400" b="0" strike="noStrike" spc="-1" dirty="0">
                <a:solidFill>
                  <a:srgbClr val="000000"/>
                </a:solidFill>
                <a:uFill>
                  <a:solidFill>
                    <a:srgbClr val="FFFFFF"/>
                  </a:solidFill>
                </a:uFill>
                <a:latin typeface="Arial"/>
                <a:ea typeface="Droid Sans Fallback"/>
              </a:rPr>
              <a:t>Unique, platform </a:t>
            </a:r>
            <a:r>
              <a:rPr lang="nl-BE" sz="1400" b="0" strike="noStrike" spc="-1" dirty="0" err="1">
                <a:solidFill>
                  <a:srgbClr val="000000"/>
                </a:solidFill>
                <a:uFill>
                  <a:solidFill>
                    <a:srgbClr val="FFFFFF"/>
                  </a:solidFill>
                </a:uFill>
                <a:latin typeface="Arial"/>
                <a:ea typeface="Droid Sans Fallback"/>
              </a:rPr>
              <a:t>dependent</a:t>
            </a:r>
            <a:endParaRPr lang="en-US" sz="1800" b="0" strike="noStrike" spc="-1" dirty="0">
              <a:solidFill>
                <a:srgbClr val="000000"/>
              </a:solidFill>
              <a:uFill>
                <a:solidFill>
                  <a:srgbClr val="FFFFFF"/>
                </a:solidFill>
              </a:uFill>
              <a:latin typeface="Arial"/>
            </a:endParaRPr>
          </a:p>
          <a:p>
            <a:pPr marL="425160" lvl="1" indent="-215640">
              <a:lnSpc>
                <a:spcPct val="100000"/>
              </a:lnSpc>
              <a:buClr>
                <a:srgbClr val="000000"/>
              </a:buClr>
              <a:buSzPct val="75000"/>
              <a:buFont typeface="Wingdings" charset="2"/>
              <a:buChar char=""/>
            </a:pPr>
            <a:r>
              <a:rPr lang="nl-BE" sz="1400" b="0" strike="noStrike" spc="-1" dirty="0" err="1">
                <a:solidFill>
                  <a:srgbClr val="000000"/>
                </a:solidFill>
                <a:uFill>
                  <a:solidFill>
                    <a:srgbClr val="FFFFFF"/>
                  </a:solidFill>
                </a:uFill>
                <a:latin typeface="Arial"/>
                <a:ea typeface="Droid Sans Fallback"/>
              </a:rPr>
              <a:t>Begins</a:t>
            </a:r>
            <a:r>
              <a:rPr lang="nl-BE" sz="1400" b="0" strike="noStrike" spc="-1" dirty="0">
                <a:solidFill>
                  <a:srgbClr val="000000"/>
                </a:solidFill>
                <a:uFill>
                  <a:solidFill>
                    <a:srgbClr val="FFFFFF"/>
                  </a:solidFill>
                </a:uFill>
                <a:latin typeface="Arial"/>
                <a:ea typeface="Droid Sans Fallback"/>
              </a:rPr>
              <a:t> </a:t>
            </a:r>
            <a:r>
              <a:rPr lang="nl-BE" sz="1400" b="0" strike="noStrike" spc="-1" dirty="0" err="1">
                <a:solidFill>
                  <a:srgbClr val="000000"/>
                </a:solidFill>
                <a:uFill>
                  <a:solidFill>
                    <a:srgbClr val="FFFFFF"/>
                  </a:solidFill>
                </a:uFill>
                <a:latin typeface="Arial"/>
                <a:ea typeface="Droid Sans Fallback"/>
              </a:rPr>
              <a:t>with</a:t>
            </a:r>
            <a:r>
              <a:rPr lang="nl-BE" sz="1400" b="0" strike="noStrike" spc="-1" dirty="0">
                <a:solidFill>
                  <a:srgbClr val="000000"/>
                </a:solidFill>
                <a:uFill>
                  <a:solidFill>
                    <a:srgbClr val="FFFFFF"/>
                  </a:solidFill>
                </a:uFill>
                <a:latin typeface="Arial"/>
                <a:ea typeface="Droid Sans Fallback"/>
              </a:rPr>
              <a:t> a '@' </a:t>
            </a:r>
            <a:r>
              <a:rPr lang="nl-BE" sz="1400" b="0" strike="noStrike" spc="-1" dirty="0" err="1">
                <a:solidFill>
                  <a:srgbClr val="000000"/>
                </a:solidFill>
                <a:uFill>
                  <a:solidFill>
                    <a:srgbClr val="FFFFFF"/>
                  </a:solidFill>
                </a:uFill>
                <a:latin typeface="Arial"/>
                <a:ea typeface="Droid Sans Fallback"/>
              </a:rPr>
              <a:t>character</a:t>
            </a:r>
            <a:endParaRPr lang="en-US" sz="1800" b="0" strike="noStrike" spc="-1" dirty="0">
              <a:solidFill>
                <a:srgbClr val="000000"/>
              </a:solidFill>
              <a:uFill>
                <a:solidFill>
                  <a:srgbClr val="FFFFFF"/>
                </a:solidFill>
              </a:uFill>
              <a:latin typeface="Arial"/>
            </a:endParaRPr>
          </a:p>
          <a:p>
            <a:pPr marL="428400" lvl="1" indent="-212760">
              <a:lnSpc>
                <a:spcPct val="100000"/>
              </a:lnSpc>
            </a:pPr>
            <a:r>
              <a:rPr lang="nl-BE" sz="1400" b="0" strike="noStrike" spc="-1" dirty="0">
                <a:solidFill>
                  <a:srgbClr val="000000"/>
                </a:solidFill>
                <a:uFill>
                  <a:solidFill>
                    <a:srgbClr val="FFFFFF"/>
                  </a:solidFill>
                </a:uFill>
                <a:latin typeface="Arial"/>
                <a:ea typeface="Droid Sans Fallback"/>
              </a:rPr>
              <a:t> </a:t>
            </a:r>
            <a:endParaRPr lang="en-US" sz="1800" b="0" strike="noStrike" spc="-1" dirty="0">
              <a:solidFill>
                <a:srgbClr val="000000"/>
              </a:solidFill>
              <a:uFill>
                <a:solidFill>
                  <a:srgbClr val="FFFFFF"/>
                </a:solidFill>
              </a:uFill>
              <a:latin typeface="Arial"/>
            </a:endParaRPr>
          </a:p>
          <a:p>
            <a:pPr marL="212400" indent="-209520" algn="ctr">
              <a:lnSpc>
                <a:spcPct val="100000"/>
              </a:lnSpc>
            </a:pPr>
            <a:r>
              <a:rPr lang="nl-BE" sz="1400" b="0" strike="noStrike" spc="-1" dirty="0">
                <a:solidFill>
                  <a:srgbClr val="FF3333"/>
                </a:solidFill>
                <a:uFill>
                  <a:solidFill>
                    <a:srgbClr val="FFFFFF"/>
                  </a:solidFill>
                </a:uFill>
                <a:latin typeface="Arial"/>
              </a:rPr>
              <a:t>																			</a:t>
            </a:r>
            <a:r>
              <a:rPr lang="nl-BE" sz="1400" b="0" strike="noStrike" spc="-1" dirty="0">
                <a:solidFill>
                  <a:srgbClr val="2D2DB9"/>
                </a:solidFill>
                <a:uFill>
                  <a:solidFill>
                    <a:srgbClr val="FFFFFF"/>
                  </a:solidFill>
                </a:uFill>
                <a:latin typeface="Arial"/>
              </a:rPr>
              <a:t>@HISEQ</a:t>
            </a:r>
            <a:r>
              <a:rPr lang="nl-BE" sz="1400" b="0" strike="noStrike" spc="-1" dirty="0">
                <a:solidFill>
                  <a:srgbClr val="FF3333"/>
                </a:solidFill>
                <a:uFill>
                  <a:solidFill>
                    <a:srgbClr val="FFFFFF"/>
                  </a:solidFill>
                </a:uFill>
                <a:latin typeface="Arial"/>
              </a:rPr>
              <a:t>:574:C6VG2ANXX:2:1110:1400:2194 1:N:0:</a:t>
            </a:r>
            <a:r>
              <a:rPr lang="nl-BE" sz="1400" b="0" strike="noStrike" spc="-1" dirty="0">
                <a:solidFill>
                  <a:srgbClr val="00B050"/>
                </a:solidFill>
                <a:uFill>
                  <a:solidFill>
                    <a:srgbClr val="FFFFFF"/>
                  </a:solidFill>
                </a:uFill>
                <a:latin typeface="Arial"/>
              </a:rPr>
              <a:t>ATCACG</a:t>
            </a:r>
            <a:endParaRPr lang="en-US" sz="1800" b="0" strike="noStrike" spc="-1" dirty="0">
              <a:solidFill>
                <a:srgbClr val="000000"/>
              </a:solidFill>
              <a:uFill>
                <a:solidFill>
                  <a:srgbClr val="FFFFFF"/>
                </a:solidFill>
              </a:uFill>
              <a:latin typeface="Arial"/>
            </a:endParaRPr>
          </a:p>
          <a:p>
            <a:pPr marL="212400" indent="-209520" algn="ctr">
              <a:lnSpc>
                <a:spcPct val="100000"/>
              </a:lnSpc>
            </a:pPr>
            <a:r>
              <a:rPr lang="nl-BE" sz="1400" b="0" strike="noStrike" spc="-1" dirty="0">
                <a:solidFill>
                  <a:srgbClr val="FF3333"/>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lgn="ctr">
              <a:lnSpc>
                <a:spcPct val="100000"/>
              </a:lnSpc>
            </a:pPr>
            <a:r>
              <a:rPr lang="nl-BE" sz="1400" b="0" strike="noStrike" spc="-1" dirty="0">
                <a:solidFill>
                  <a:srgbClr val="FF3333"/>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880">
              <a:lnSpc>
                <a:spcPct val="100000"/>
              </a:lnSpc>
              <a:buClr>
                <a:srgbClr val="000000"/>
              </a:buClr>
              <a:buSzPct val="45000"/>
            </a:pPr>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09520" indent="-209520">
              <a:lnSpc>
                <a:spcPct val="100000"/>
              </a:lnSpc>
              <a:buClr>
                <a:srgbClr val="FF0000"/>
              </a:buClr>
              <a:buFont typeface="Arial"/>
              <a:buChar char="•"/>
            </a:pPr>
            <a:r>
              <a:rPr lang="nl-BE" sz="1400" b="0" strike="noStrike" spc="-1" dirty="0">
                <a:solidFill>
                  <a:srgbClr val="FF0000"/>
                </a:solidFill>
                <a:uFill>
                  <a:solidFill>
                    <a:srgbClr val="FFFFFF"/>
                  </a:solidFill>
                </a:uFill>
                <a:latin typeface="Arial"/>
              </a:rPr>
              <a:t>Line 2: </a:t>
            </a:r>
            <a:r>
              <a:rPr lang="nl-BE" sz="1400" b="0" strike="noStrike" spc="-1" dirty="0" err="1">
                <a:solidFill>
                  <a:srgbClr val="000000"/>
                </a:solidFill>
                <a:uFill>
                  <a:solidFill>
                    <a:srgbClr val="FFFFFF"/>
                  </a:solidFill>
                </a:uFill>
                <a:latin typeface="Arial"/>
              </a:rPr>
              <a:t>Raw</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sequence</a:t>
            </a:r>
            <a:r>
              <a:rPr lang="nl-BE" sz="1400" b="0" strike="noStrike" spc="-1" dirty="0">
                <a:solidFill>
                  <a:srgbClr val="000000"/>
                </a:solidFill>
                <a:uFill>
                  <a:solidFill>
                    <a:srgbClr val="FFFFFF"/>
                  </a:solidFill>
                </a:uFill>
                <a:latin typeface="Arial"/>
              </a:rPr>
              <a:t> of </a:t>
            </a:r>
            <a:r>
              <a:rPr lang="nl-BE" sz="1400" b="0" strike="noStrike" spc="-1" dirty="0" err="1">
                <a:solidFill>
                  <a:srgbClr val="000000"/>
                </a:solidFill>
                <a:uFill>
                  <a:solidFill>
                    <a:srgbClr val="FFFFFF"/>
                  </a:solidFill>
                </a:uFill>
                <a:latin typeface="Arial"/>
              </a:rPr>
              <a:t>nucleotides</a:t>
            </a:r>
            <a:r>
              <a:rPr lang="nl-BE" sz="1400" b="0" strike="noStrike" spc="-1" dirty="0">
                <a:solidFill>
                  <a:srgbClr val="000000"/>
                </a:solidFill>
                <a:uFill>
                  <a:solidFill>
                    <a:srgbClr val="FFFFFF"/>
                  </a:solidFill>
                </a:uFill>
                <a:latin typeface="Arial"/>
              </a:rPr>
              <a:t>: </a:t>
            </a:r>
            <a:r>
              <a:rPr lang="nl-BE" sz="1400" b="0" strike="noStrike" spc="-1" dirty="0" err="1">
                <a:solidFill>
                  <a:srgbClr val="FF0000"/>
                </a:solidFill>
                <a:uFill>
                  <a:solidFill>
                    <a:srgbClr val="FFFFFF"/>
                  </a:solidFill>
                </a:uFill>
                <a:latin typeface="Arial"/>
              </a:rPr>
              <a:t>read</a:t>
            </a:r>
            <a:endParaRPr lang="en-US" sz="1800" b="0" strike="noStrike" spc="-1" dirty="0">
              <a:solidFill>
                <a:srgbClr val="000000"/>
              </a:solidFill>
              <a:uFill>
                <a:solidFill>
                  <a:srgbClr val="FFFFFF"/>
                </a:solidFill>
              </a:uFill>
              <a:latin typeface="Arial"/>
            </a:endParaRPr>
          </a:p>
          <a:p>
            <a:pPr marL="212400" indent="-209520">
              <a:lnSpc>
                <a:spcPct val="100000"/>
              </a:lnSpc>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209520" indent="-209520">
              <a:lnSpc>
                <a:spcPct val="100000"/>
              </a:lnSpc>
              <a:buClr>
                <a:srgbClr val="FF0000"/>
              </a:buClr>
              <a:buFont typeface="Arial"/>
              <a:buChar char="•"/>
            </a:pPr>
            <a:r>
              <a:rPr lang="nl-BE" sz="1400" b="0" strike="noStrike" spc="-1" dirty="0">
                <a:solidFill>
                  <a:srgbClr val="FF0000"/>
                </a:solidFill>
                <a:uFill>
                  <a:solidFill>
                    <a:srgbClr val="FFFFFF"/>
                  </a:solidFill>
                </a:uFill>
                <a:latin typeface="Arial"/>
              </a:rPr>
              <a:t>Line 3: </a:t>
            </a:r>
            <a:r>
              <a:rPr lang="nl-BE" sz="1400" b="0" strike="noStrike" spc="-1" dirty="0" err="1">
                <a:solidFill>
                  <a:srgbClr val="000000"/>
                </a:solidFill>
                <a:uFill>
                  <a:solidFill>
                    <a:srgbClr val="FFFFFF"/>
                  </a:solidFill>
                </a:uFill>
                <a:latin typeface="Arial"/>
              </a:rPr>
              <a:t>begins</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with</a:t>
            </a:r>
            <a:r>
              <a:rPr lang="nl-BE" sz="1400" b="0" strike="noStrike" spc="-1" dirty="0">
                <a:solidFill>
                  <a:srgbClr val="000000"/>
                </a:solidFill>
                <a:uFill>
                  <a:solidFill>
                    <a:srgbClr val="FFFFFF"/>
                  </a:solidFill>
                </a:uFill>
                <a:latin typeface="Arial"/>
              </a:rPr>
              <a:t> a '+' </a:t>
            </a:r>
            <a:r>
              <a:rPr lang="nl-BE" sz="1400" b="0" strike="noStrike" spc="-1" dirty="0" err="1">
                <a:solidFill>
                  <a:srgbClr val="000000"/>
                </a:solidFill>
                <a:uFill>
                  <a:solidFill>
                    <a:srgbClr val="FFFFFF"/>
                  </a:solidFill>
                </a:uFill>
                <a:latin typeface="Arial"/>
              </a:rPr>
              <a:t>character</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and</a:t>
            </a:r>
            <a:r>
              <a:rPr lang="nl-BE" sz="1400" b="0" strike="noStrike" spc="-1" dirty="0">
                <a:solidFill>
                  <a:srgbClr val="000000"/>
                </a:solidFill>
                <a:uFill>
                  <a:solidFill>
                    <a:srgbClr val="FFFFFF"/>
                  </a:solidFill>
                </a:uFill>
                <a:latin typeface="Arial"/>
              </a:rPr>
              <a:t> is </a:t>
            </a:r>
            <a:r>
              <a:rPr lang="nl-BE" sz="1400" b="0" strike="noStrike" spc="-1" dirty="0" err="1">
                <a:solidFill>
                  <a:srgbClr val="000000"/>
                </a:solidFill>
                <a:uFill>
                  <a:solidFill>
                    <a:srgbClr val="FFFFFF"/>
                  </a:solidFill>
                </a:uFill>
                <a:latin typeface="Arial"/>
              </a:rPr>
              <a:t>optionally</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followed</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by</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the</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same</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sequence</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identifier</a:t>
            </a:r>
            <a:r>
              <a:rPr lang="nl-BE" sz="1400" b="0" strike="noStrike" spc="-1" dirty="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a:p>
            <a:pPr marL="212400" indent="-209520">
              <a:lnSpc>
                <a:spcPct val="100000"/>
              </a:lnSpc>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209520" indent="-209520">
              <a:lnSpc>
                <a:spcPct val="100000"/>
              </a:lnSpc>
              <a:buClr>
                <a:srgbClr val="FF0000"/>
              </a:buClr>
              <a:buFont typeface="Arial"/>
              <a:buChar char="•"/>
            </a:pPr>
            <a:r>
              <a:rPr lang="nl-BE" sz="1400" b="0" strike="noStrike" spc="-1" dirty="0">
                <a:solidFill>
                  <a:srgbClr val="FF0000"/>
                </a:solidFill>
                <a:uFill>
                  <a:solidFill>
                    <a:srgbClr val="FFFFFF"/>
                  </a:solidFill>
                </a:uFill>
                <a:latin typeface="Arial"/>
              </a:rPr>
              <a:t>Line 4: </a:t>
            </a:r>
            <a:r>
              <a:rPr lang="nl-BE" sz="1400" b="0" strike="noStrike" spc="-1" dirty="0" err="1">
                <a:solidFill>
                  <a:srgbClr val="000000"/>
                </a:solidFill>
                <a:uFill>
                  <a:solidFill>
                    <a:srgbClr val="FFFFFF"/>
                  </a:solidFill>
                </a:uFill>
                <a:latin typeface="Arial"/>
              </a:rPr>
              <a:t>Quality</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values</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for</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the</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sequence</a:t>
            </a:r>
            <a:r>
              <a:rPr lang="nl-BE" sz="1400" b="0" strike="noStrike" spc="-1" dirty="0">
                <a:solidFill>
                  <a:srgbClr val="000000"/>
                </a:solidFill>
                <a:uFill>
                  <a:solidFill>
                    <a:srgbClr val="FFFFFF"/>
                  </a:solidFill>
                </a:uFill>
                <a:latin typeface="Arial"/>
              </a:rPr>
              <a:t> in Line 2 </a:t>
            </a:r>
            <a:endParaRPr lang="en-US" sz="1800" b="0" strike="noStrike" spc="-1" dirty="0">
              <a:solidFill>
                <a:srgbClr val="000000"/>
              </a:solidFill>
              <a:uFill>
                <a:solidFill>
                  <a:srgbClr val="FFFFFF"/>
                </a:solidFill>
              </a:uFill>
              <a:latin typeface="Arial"/>
            </a:endParaRPr>
          </a:p>
          <a:p>
            <a:pPr marL="212400" indent="-209520">
              <a:lnSpc>
                <a:spcPct val="100000"/>
              </a:lnSpc>
            </a:pPr>
            <a:r>
              <a:rPr lang="nl-BE" sz="1400" b="0" strike="noStrike" spc="-1" dirty="0">
                <a:solidFill>
                  <a:srgbClr val="FF3333"/>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lnSpc>
                <a:spcPct val="100000"/>
              </a:lnSpc>
            </a:pPr>
            <a:r>
              <a:rPr lang="nl-BE" sz="1400" b="0" strike="noStrike" spc="-1" dirty="0">
                <a:solidFill>
                  <a:srgbClr val="FF3333"/>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p:txBody>
      </p:sp>
      <p:sp>
        <p:nvSpPr>
          <p:cNvPr id="480" name="CustomShape 3"/>
          <p:cNvSpPr/>
          <p:nvPr/>
        </p:nvSpPr>
        <p:spPr>
          <a:xfrm rot="16200000">
            <a:off x="2832840" y="4080960"/>
            <a:ext cx="189000" cy="728640"/>
          </a:xfrm>
          <a:custGeom>
            <a:avLst/>
            <a:gdLst/>
            <a:ahLst/>
            <a:cxnLst/>
            <a:rect l="0" t="0" r="r" b="b"/>
            <a:pathLst>
              <a:path w="527" h="2026">
                <a:moveTo>
                  <a:pt x="526" y="0"/>
                </a:moveTo>
                <a:cubicBezTo>
                  <a:pt x="394" y="0"/>
                  <a:pt x="263" y="21"/>
                  <a:pt x="263" y="43"/>
                </a:cubicBezTo>
                <a:lnTo>
                  <a:pt x="263" y="969"/>
                </a:lnTo>
                <a:cubicBezTo>
                  <a:pt x="263" y="990"/>
                  <a:pt x="131" y="1012"/>
                  <a:pt x="0" y="1012"/>
                </a:cubicBezTo>
                <a:cubicBezTo>
                  <a:pt x="131" y="1012"/>
                  <a:pt x="263" y="1034"/>
                  <a:pt x="263" y="1056"/>
                </a:cubicBezTo>
                <a:lnTo>
                  <a:pt x="263" y="1981"/>
                </a:lnTo>
                <a:cubicBezTo>
                  <a:pt x="263" y="2003"/>
                  <a:pt x="394" y="2025"/>
                  <a:pt x="526" y="2025"/>
                </a:cubicBezTo>
              </a:path>
            </a:pathLst>
          </a:custGeom>
          <a:noFill/>
          <a:ln w="9360">
            <a:solidFill>
              <a:srgbClr val="000000"/>
            </a:solidFill>
            <a:miter/>
          </a:ln>
        </p:spPr>
        <p:style>
          <a:lnRef idx="0">
            <a:scrgbClr r="0" g="0" b="0"/>
          </a:lnRef>
          <a:fillRef idx="0">
            <a:scrgbClr r="0" g="0" b="0"/>
          </a:fillRef>
          <a:effectRef idx="0">
            <a:scrgbClr r="0" g="0" b="0"/>
          </a:effectRef>
          <a:fontRef idx="minor"/>
        </p:style>
      </p:sp>
      <p:sp>
        <p:nvSpPr>
          <p:cNvPr id="481" name="CustomShape 4"/>
          <p:cNvSpPr/>
          <p:nvPr/>
        </p:nvSpPr>
        <p:spPr>
          <a:xfrm rot="16200000">
            <a:off x="7011360" y="4068360"/>
            <a:ext cx="189000" cy="754200"/>
          </a:xfrm>
          <a:custGeom>
            <a:avLst/>
            <a:gdLst/>
            <a:ahLst/>
            <a:cxnLst/>
            <a:rect l="0" t="0" r="r" b="b"/>
            <a:pathLst>
              <a:path w="527" h="2097">
                <a:moveTo>
                  <a:pt x="526" y="0"/>
                </a:moveTo>
                <a:cubicBezTo>
                  <a:pt x="394" y="0"/>
                  <a:pt x="263" y="21"/>
                  <a:pt x="263" y="43"/>
                </a:cubicBezTo>
                <a:lnTo>
                  <a:pt x="263" y="1004"/>
                </a:lnTo>
                <a:cubicBezTo>
                  <a:pt x="263" y="1026"/>
                  <a:pt x="131" y="1048"/>
                  <a:pt x="0" y="1048"/>
                </a:cubicBezTo>
                <a:cubicBezTo>
                  <a:pt x="131" y="1048"/>
                  <a:pt x="263" y="1069"/>
                  <a:pt x="263" y="1091"/>
                </a:cubicBezTo>
                <a:lnTo>
                  <a:pt x="263" y="2052"/>
                </a:lnTo>
                <a:cubicBezTo>
                  <a:pt x="263" y="2074"/>
                  <a:pt x="394" y="2096"/>
                  <a:pt x="526" y="2096"/>
                </a:cubicBezTo>
              </a:path>
            </a:pathLst>
          </a:custGeom>
          <a:noFill/>
          <a:ln w="9360">
            <a:solidFill>
              <a:srgbClr val="000000"/>
            </a:solidFill>
            <a:miter/>
          </a:ln>
        </p:spPr>
        <p:style>
          <a:lnRef idx="0">
            <a:scrgbClr r="0" g="0" b="0"/>
          </a:lnRef>
          <a:fillRef idx="0">
            <a:scrgbClr r="0" g="0" b="0"/>
          </a:fillRef>
          <a:effectRef idx="0">
            <a:scrgbClr r="0" g="0" b="0"/>
          </a:effectRef>
          <a:fontRef idx="minor"/>
        </p:style>
      </p:sp>
      <p:sp>
        <p:nvSpPr>
          <p:cNvPr id="482" name="CustomShape 5"/>
          <p:cNvSpPr/>
          <p:nvPr/>
        </p:nvSpPr>
        <p:spPr>
          <a:xfrm>
            <a:off x="2540880" y="4525920"/>
            <a:ext cx="1067040" cy="2613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lstStyle/>
          <a:p>
            <a:pPr marL="216000" indent="-216000">
              <a:lnSpc>
                <a:spcPct val="100000"/>
              </a:lnSpc>
              <a:buClr>
                <a:srgbClr val="000000"/>
              </a:buClr>
              <a:buSzPct val="45000"/>
              <a:buFont typeface="Wingdings" charset="2"/>
              <a:buChar char=""/>
            </a:pPr>
            <a:r>
              <a:rPr lang="nl-BE" sz="1100" b="0" strike="noStrike" spc="-1">
                <a:solidFill>
                  <a:srgbClr val="000000"/>
                </a:solidFill>
                <a:uFill>
                  <a:solidFill>
                    <a:srgbClr val="FFFFFF"/>
                  </a:solidFill>
                </a:uFill>
                <a:latin typeface="Arial"/>
              </a:rPr>
              <a:t>Instrument</a:t>
            </a:r>
            <a:endParaRPr lang="en-US" sz="1800" b="0" strike="noStrike" spc="-1">
              <a:solidFill>
                <a:srgbClr val="000000"/>
              </a:solidFill>
              <a:uFill>
                <a:solidFill>
                  <a:srgbClr val="FFFFFF"/>
                </a:solidFill>
              </a:uFill>
              <a:latin typeface="Arial"/>
            </a:endParaRPr>
          </a:p>
        </p:txBody>
      </p:sp>
      <p:sp>
        <p:nvSpPr>
          <p:cNvPr id="483" name="CustomShape 6"/>
          <p:cNvSpPr/>
          <p:nvPr/>
        </p:nvSpPr>
        <p:spPr>
          <a:xfrm>
            <a:off x="6873120" y="4538520"/>
            <a:ext cx="838440" cy="2613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lstStyle/>
          <a:p>
            <a:pPr marL="216000" indent="-216000">
              <a:lnSpc>
                <a:spcPct val="100000"/>
              </a:lnSpc>
              <a:buClr>
                <a:srgbClr val="000000"/>
              </a:buClr>
              <a:buSzPct val="45000"/>
              <a:buFont typeface="Wingdings" charset="2"/>
              <a:buChar char=""/>
            </a:pPr>
            <a:r>
              <a:rPr lang="nl-BE" sz="1100" b="0" strike="noStrike" spc="-1">
                <a:solidFill>
                  <a:srgbClr val="000000"/>
                </a:solidFill>
                <a:uFill>
                  <a:solidFill>
                    <a:srgbClr val="FFFFFF"/>
                  </a:solidFill>
                </a:uFill>
                <a:latin typeface="Arial"/>
              </a:rPr>
              <a:t>Index</a:t>
            </a:r>
            <a:endParaRPr lang="en-US" sz="1800" b="0" strike="noStrike" spc="-1">
              <a:solidFill>
                <a:srgbClr val="000000"/>
              </a:solidFill>
              <a:uFill>
                <a:solidFill>
                  <a:srgbClr val="FFFFFF"/>
                </a:solidFill>
              </a:uFill>
              <a:latin typeface="Arial"/>
            </a:endParaRPr>
          </a:p>
        </p:txBody>
      </p:sp>
      <p:pic>
        <p:nvPicPr>
          <p:cNvPr id="484" name="Picture 483"/>
          <p:cNvPicPr/>
          <p:nvPr/>
        </p:nvPicPr>
        <p:blipFill>
          <a:blip r:embed="rId2"/>
          <a:stretch/>
        </p:blipFill>
        <p:spPr>
          <a:xfrm>
            <a:off x="1901520" y="1299240"/>
            <a:ext cx="5362560" cy="895320"/>
          </a:xfrm>
          <a:prstGeom prst="rect">
            <a:avLst/>
          </a:prstGeom>
          <a:ln>
            <a:noFill/>
          </a:ln>
        </p:spPr>
      </p:pic>
      <p:sp>
        <p:nvSpPr>
          <p:cNvPr id="485" name="CustomShape 7"/>
          <p:cNvSpPr/>
          <p:nvPr/>
        </p:nvSpPr>
        <p:spPr>
          <a:xfrm>
            <a:off x="1645920" y="1299240"/>
            <a:ext cx="250920" cy="24624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nl-BE" sz="1000" b="0" strike="noStrike" spc="-1">
                <a:solidFill>
                  <a:srgbClr val="FF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486" name="CustomShape 8"/>
          <p:cNvSpPr/>
          <p:nvPr/>
        </p:nvSpPr>
        <p:spPr>
          <a:xfrm flipH="1">
            <a:off x="1676160" y="1499400"/>
            <a:ext cx="110880" cy="246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nl-BE" sz="1000" b="0" strike="noStrike" spc="-1">
                <a:solidFill>
                  <a:srgbClr val="FF0000"/>
                </a:solidFill>
                <a:uFill>
                  <a:solidFill>
                    <a:srgbClr val="FFFFFF"/>
                  </a:solidFill>
                </a:uFill>
                <a:latin typeface="Arial"/>
              </a:rPr>
              <a:t>2</a:t>
            </a:r>
            <a:endParaRPr lang="en-US" sz="1800" b="0" strike="noStrike" spc="-1">
              <a:solidFill>
                <a:srgbClr val="000000"/>
              </a:solidFill>
              <a:uFill>
                <a:solidFill>
                  <a:srgbClr val="FFFFFF"/>
                </a:solidFill>
              </a:uFill>
              <a:latin typeface="Arial"/>
            </a:endParaRPr>
          </a:p>
        </p:txBody>
      </p:sp>
      <p:sp>
        <p:nvSpPr>
          <p:cNvPr id="487" name="CustomShape 9"/>
          <p:cNvSpPr/>
          <p:nvPr/>
        </p:nvSpPr>
        <p:spPr>
          <a:xfrm flipH="1">
            <a:off x="1676160" y="1724760"/>
            <a:ext cx="110880" cy="246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US" sz="1000" b="0" strike="noStrike" spc="-1">
                <a:solidFill>
                  <a:srgbClr val="FF0000"/>
                </a:solidFill>
                <a:uFill>
                  <a:solidFill>
                    <a:srgbClr val="FFFFFF"/>
                  </a:solidFill>
                </a:uFill>
                <a:latin typeface="Arial"/>
              </a:rPr>
              <a:t>3</a:t>
            </a:r>
            <a:endParaRPr lang="en-US" sz="1800" b="0" strike="noStrike" spc="-1">
              <a:solidFill>
                <a:srgbClr val="000000"/>
              </a:solidFill>
              <a:uFill>
                <a:solidFill>
                  <a:srgbClr val="FFFFFF"/>
                </a:solidFill>
              </a:uFill>
              <a:latin typeface="Arial"/>
            </a:endParaRPr>
          </a:p>
        </p:txBody>
      </p:sp>
      <p:sp>
        <p:nvSpPr>
          <p:cNvPr id="488" name="CustomShape 10"/>
          <p:cNvSpPr/>
          <p:nvPr/>
        </p:nvSpPr>
        <p:spPr>
          <a:xfrm flipH="1">
            <a:off x="1676160" y="1945440"/>
            <a:ext cx="110880" cy="246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US" sz="1000" b="0" strike="noStrike" spc="-1">
                <a:solidFill>
                  <a:srgbClr val="FF0000"/>
                </a:solidFill>
                <a:uFill>
                  <a:solidFill>
                    <a:srgbClr val="FFFFFF"/>
                  </a:solidFill>
                </a:uFill>
                <a:latin typeface="Arial"/>
              </a:rPr>
              <a:t>4</a:t>
            </a:r>
            <a:endParaRPr lang="en-US" sz="1800" b="0" strike="noStrike" spc="-1">
              <a:solidFill>
                <a:srgbClr val="000000"/>
              </a:solidFill>
              <a:uFill>
                <a:solidFill>
                  <a:srgbClr val="FFFFFF"/>
                </a:solidFill>
              </a:uFill>
              <a:latin typeface="Arial"/>
            </a:endParaRPr>
          </a:p>
        </p:txBody>
      </p:sp>
      <p:sp>
        <p:nvSpPr>
          <p:cNvPr id="489" name="CustomShape 11"/>
          <p:cNvSpPr/>
          <p:nvPr/>
        </p:nvSpPr>
        <p:spPr>
          <a:xfrm rot="16200000">
            <a:off x="4908600" y="2748240"/>
            <a:ext cx="219240" cy="3417840"/>
          </a:xfrm>
          <a:custGeom>
            <a:avLst/>
            <a:gdLst/>
            <a:ahLst/>
            <a:cxnLst/>
            <a:rect l="0" t="0" r="r" b="b"/>
            <a:pathLst>
              <a:path w="611" h="9496">
                <a:moveTo>
                  <a:pt x="610" y="0"/>
                </a:moveTo>
                <a:cubicBezTo>
                  <a:pt x="457" y="0"/>
                  <a:pt x="305" y="25"/>
                  <a:pt x="305" y="50"/>
                </a:cubicBezTo>
                <a:lnTo>
                  <a:pt x="305" y="4696"/>
                </a:lnTo>
                <a:cubicBezTo>
                  <a:pt x="305" y="4722"/>
                  <a:pt x="152" y="4747"/>
                  <a:pt x="0" y="4747"/>
                </a:cubicBezTo>
                <a:cubicBezTo>
                  <a:pt x="152" y="4747"/>
                  <a:pt x="305" y="4772"/>
                  <a:pt x="305" y="4798"/>
                </a:cubicBezTo>
                <a:lnTo>
                  <a:pt x="305" y="9444"/>
                </a:lnTo>
                <a:cubicBezTo>
                  <a:pt x="305" y="9469"/>
                  <a:pt x="457" y="9495"/>
                  <a:pt x="610" y="9495"/>
                </a:cubicBezTo>
              </a:path>
            </a:pathLst>
          </a:custGeom>
          <a:noFill/>
          <a:ln w="9360">
            <a:solidFill>
              <a:srgbClr val="000000"/>
            </a:solidFill>
            <a:miter/>
          </a:ln>
        </p:spPr>
        <p:style>
          <a:lnRef idx="0">
            <a:scrgbClr r="0" g="0" b="0"/>
          </a:lnRef>
          <a:fillRef idx="0">
            <a:scrgbClr r="0" g="0" b="0"/>
          </a:fillRef>
          <a:effectRef idx="0">
            <a:scrgbClr r="0" g="0" b="0"/>
          </a:effectRef>
          <a:fontRef idx="minor"/>
        </p:style>
      </p:sp>
      <p:sp>
        <p:nvSpPr>
          <p:cNvPr id="490" name="CustomShape 12"/>
          <p:cNvSpPr/>
          <p:nvPr/>
        </p:nvSpPr>
        <p:spPr>
          <a:xfrm>
            <a:off x="3552120" y="4543560"/>
            <a:ext cx="3247920" cy="4287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lstStyle/>
          <a:p>
            <a:pPr marL="216000" indent="-216000">
              <a:lnSpc>
                <a:spcPct val="100000"/>
              </a:lnSpc>
              <a:buClr>
                <a:srgbClr val="000000"/>
              </a:buClr>
              <a:buSzPct val="45000"/>
              <a:buFont typeface="Wingdings" charset="2"/>
              <a:buChar char=""/>
            </a:pPr>
            <a:r>
              <a:rPr lang="nl-BE" sz="1100" b="0" strike="noStrike" spc="-1">
                <a:solidFill>
                  <a:srgbClr val="000000"/>
                </a:solidFill>
                <a:uFill>
                  <a:solidFill>
                    <a:srgbClr val="FFFFFF"/>
                  </a:solidFill>
                </a:uFill>
                <a:latin typeface="Arial"/>
              </a:rPr>
              <a:t>Run, flowcellID, lane, tile, pos, read, filter, control</a:t>
            </a:r>
            <a:endParaRPr lang="en-US" sz="1800" b="0" strike="noStrike" spc="-1">
              <a:solidFill>
                <a:srgbClr val="000000"/>
              </a:solidFill>
              <a:uFill>
                <a:solidFill>
                  <a:srgbClr val="FFFFFF"/>
                </a:solidFill>
              </a:uFill>
              <a:latin typeface="Arial"/>
            </a:endParaRPr>
          </a:p>
        </p:txBody>
      </p:sp>
      <p:sp>
        <p:nvSpPr>
          <p:cNvPr id="491" name="TextShape 13"/>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Raw Reads</a:t>
            </a:r>
            <a:endParaRPr lang="en-US" sz="1800" b="0" strike="noStrike" spc="-1">
              <a:solidFill>
                <a:srgbClr val="292934"/>
              </a:solidFill>
              <a:uFill>
                <a:solidFill>
                  <a:srgbClr val="FFFFFF"/>
                </a:solidFill>
              </a:uFill>
              <a:latin typeface="Arial"/>
            </a:endParaRPr>
          </a:p>
        </p:txBody>
      </p:sp>
    </p:spTree>
    <p:extLst>
      <p:ext uri="{BB962C8B-B14F-4D97-AF65-F5344CB8AC3E}">
        <p14:creationId xmlns:p14="http://schemas.microsoft.com/office/powerpoint/2010/main" val="4914362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CustomShape 1"/>
          <p:cNvSpPr/>
          <p:nvPr/>
        </p:nvSpPr>
        <p:spPr>
          <a:xfrm>
            <a:off x="230760" y="1514880"/>
            <a:ext cx="8402040" cy="4520160"/>
          </a:xfrm>
          <a:custGeom>
            <a:avLst/>
            <a:gdLst/>
            <a:ahLst/>
            <a:cxnLst/>
            <a:rect l="l" t="t" r="r" b="b"/>
            <a:pathLst>
              <a:path w="22859" h="10348">
                <a:moveTo>
                  <a:pt x="0" y="0"/>
                </a:moveTo>
                <a:lnTo>
                  <a:pt x="22859" y="0"/>
                </a:lnTo>
                <a:lnTo>
                  <a:pt x="22859" y="10348"/>
                </a:lnTo>
                <a:lnTo>
                  <a:pt x="0" y="10348"/>
                </a:lnTo>
                <a:lnTo>
                  <a:pt x="0" y="0"/>
                </a:lnTo>
                <a:close/>
              </a:path>
            </a:pathLst>
          </a:custGeom>
          <a:noFill/>
          <a:ln>
            <a:noFill/>
          </a:ln>
        </p:spPr>
        <p:style>
          <a:lnRef idx="0">
            <a:scrgbClr r="0" g="0" b="0"/>
          </a:lnRef>
          <a:fillRef idx="0">
            <a:scrgbClr r="0" g="0" b="0"/>
          </a:fillRef>
          <a:effectRef idx="0">
            <a:scrgbClr r="0" g="0" b="0"/>
          </a:effectRef>
          <a:fontRef idx="minor"/>
        </p:style>
        <p:txBody>
          <a:bodyPr lIns="0" tIns="0" rIns="0" bIns="0"/>
          <a:lstStyle/>
          <a:p>
            <a:pPr marL="212400" indent="-209520"/>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09520" indent="-209520">
              <a:buClr>
                <a:srgbClr val="000000"/>
              </a:buClr>
              <a:buSzPct val="45000"/>
              <a:buFont typeface="Wingdings" charset="2"/>
              <a:buChar char=""/>
            </a:pPr>
            <a:r>
              <a:rPr lang="nl-BE" sz="1400" b="0" strike="noStrike" spc="-1" dirty="0">
                <a:solidFill>
                  <a:srgbClr val="000000"/>
                </a:solidFill>
                <a:uFill>
                  <a:solidFill>
                    <a:srgbClr val="FFFFFF"/>
                  </a:solidFill>
                </a:uFill>
                <a:latin typeface="Arial"/>
              </a:rPr>
              <a:t>A </a:t>
            </a:r>
            <a:r>
              <a:rPr lang="nl-BE" sz="1400" b="0" strike="noStrike" spc="-1" dirty="0" err="1">
                <a:solidFill>
                  <a:srgbClr val="000000"/>
                </a:solidFill>
                <a:uFill>
                  <a:solidFill>
                    <a:srgbClr val="FFFFFF"/>
                  </a:solidFill>
                </a:uFill>
                <a:latin typeface="Arial"/>
              </a:rPr>
              <a:t>quality</a:t>
            </a:r>
            <a:r>
              <a:rPr lang="nl-BE" sz="1400" b="0" strike="noStrike" spc="-1" dirty="0">
                <a:solidFill>
                  <a:srgbClr val="000000"/>
                </a:solidFill>
                <a:uFill>
                  <a:solidFill>
                    <a:srgbClr val="FFFFFF"/>
                  </a:solidFill>
                </a:uFill>
                <a:latin typeface="Arial"/>
              </a:rPr>
              <a:t> score (Q-score) is a </a:t>
            </a:r>
            <a:r>
              <a:rPr lang="nl-BE" sz="1400" b="0" strike="noStrike" spc="-1" dirty="0" err="1">
                <a:solidFill>
                  <a:srgbClr val="000000"/>
                </a:solidFill>
                <a:uFill>
                  <a:solidFill>
                    <a:srgbClr val="FFFFFF"/>
                  </a:solidFill>
                </a:uFill>
                <a:latin typeface="Arial"/>
              </a:rPr>
              <a:t>prediction</a:t>
            </a:r>
            <a:r>
              <a:rPr lang="nl-BE" sz="1400" b="0" strike="noStrike" spc="-1" dirty="0">
                <a:solidFill>
                  <a:srgbClr val="000000"/>
                </a:solidFill>
                <a:uFill>
                  <a:solidFill>
                    <a:srgbClr val="FFFFFF"/>
                  </a:solidFill>
                </a:uFill>
                <a:latin typeface="Arial"/>
              </a:rPr>
              <a:t> of </a:t>
            </a:r>
            <a:r>
              <a:rPr lang="nl-BE" sz="1400" b="0" strike="noStrike" spc="-1" dirty="0" err="1">
                <a:solidFill>
                  <a:srgbClr val="000000"/>
                </a:solidFill>
                <a:uFill>
                  <a:solidFill>
                    <a:srgbClr val="FFFFFF"/>
                  </a:solidFill>
                </a:uFill>
                <a:latin typeface="Arial"/>
              </a:rPr>
              <a:t>the</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probability</a:t>
            </a:r>
            <a:r>
              <a:rPr lang="nl-BE" sz="1400" b="0" strike="noStrike" spc="-1" dirty="0">
                <a:solidFill>
                  <a:srgbClr val="000000"/>
                </a:solidFill>
                <a:uFill>
                  <a:solidFill>
                    <a:srgbClr val="FFFFFF"/>
                  </a:solidFill>
                </a:uFill>
                <a:latin typeface="Arial"/>
              </a:rPr>
              <a:t> of </a:t>
            </a:r>
            <a:r>
              <a:rPr lang="nl-BE" sz="1400" b="0" strike="noStrike" spc="-1" dirty="0" err="1">
                <a:solidFill>
                  <a:srgbClr val="000000"/>
                </a:solidFill>
                <a:uFill>
                  <a:solidFill>
                    <a:srgbClr val="FFFFFF"/>
                  </a:solidFill>
                </a:uFill>
                <a:latin typeface="Arial"/>
              </a:rPr>
              <a:t>an</a:t>
            </a:r>
            <a:r>
              <a:rPr lang="nl-BE" sz="1400" b="0" strike="noStrike" spc="-1" dirty="0">
                <a:solidFill>
                  <a:srgbClr val="000000"/>
                </a:solidFill>
                <a:uFill>
                  <a:solidFill>
                    <a:srgbClr val="FFFFFF"/>
                  </a:solidFill>
                </a:uFill>
                <a:latin typeface="Arial"/>
              </a:rPr>
              <a:t> </a:t>
            </a:r>
            <a:r>
              <a:rPr lang="nl-BE" sz="1400" b="0" strike="noStrike" spc="-1" dirty="0">
                <a:solidFill>
                  <a:srgbClr val="FF0000"/>
                </a:solidFill>
                <a:uFill>
                  <a:solidFill>
                    <a:srgbClr val="FFFFFF"/>
                  </a:solidFill>
                </a:uFill>
                <a:latin typeface="Arial"/>
              </a:rPr>
              <a:t>error</a:t>
            </a:r>
            <a:r>
              <a:rPr lang="nl-BE" sz="1400" b="0" strike="noStrike" spc="-1" dirty="0">
                <a:solidFill>
                  <a:srgbClr val="000000"/>
                </a:solidFill>
                <a:uFill>
                  <a:solidFill>
                    <a:srgbClr val="FFFFFF"/>
                  </a:solidFill>
                </a:uFill>
                <a:latin typeface="Arial"/>
              </a:rPr>
              <a:t> in base </a:t>
            </a:r>
            <a:r>
              <a:rPr lang="nl-BE" sz="1400" b="0" strike="noStrike" spc="-1" dirty="0" err="1">
                <a:solidFill>
                  <a:srgbClr val="000000"/>
                </a:solidFill>
                <a:uFill>
                  <a:solidFill>
                    <a:srgbClr val="FFFFFF"/>
                  </a:solidFill>
                </a:uFill>
                <a:latin typeface="Arial"/>
              </a:rPr>
              <a:t>calling</a:t>
            </a:r>
            <a:r>
              <a:rPr lang="nl-BE" sz="1400" b="0" strike="noStrike" spc="-1" dirty="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a:p>
            <a:pPr marL="212400" indent="-209520"/>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09520" indent="-209520">
              <a:buClr>
                <a:srgbClr val="000000"/>
              </a:buClr>
              <a:buSzPct val="45000"/>
              <a:buFont typeface="Wingdings" charset="2"/>
              <a:buChar char=""/>
            </a:pPr>
            <a:r>
              <a:rPr lang="nl-BE" sz="1400" b="0" strike="noStrike" spc="-1" dirty="0">
                <a:solidFill>
                  <a:srgbClr val="000000"/>
                </a:solidFill>
                <a:uFill>
                  <a:solidFill>
                    <a:srgbClr val="FFFFFF"/>
                  </a:solidFill>
                </a:uFill>
                <a:latin typeface="Arial"/>
              </a:rPr>
              <a:t> It serves as a </a:t>
            </a:r>
            <a:r>
              <a:rPr lang="nl-BE" sz="1400" b="0" strike="noStrike" spc="-1" dirty="0">
                <a:solidFill>
                  <a:srgbClr val="FF0000"/>
                </a:solidFill>
                <a:uFill>
                  <a:solidFill>
                    <a:srgbClr val="FFFFFF"/>
                  </a:solidFill>
                </a:uFill>
                <a:latin typeface="Arial"/>
              </a:rPr>
              <a:t>compact way</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to</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communicate</a:t>
            </a:r>
            <a:r>
              <a:rPr lang="nl-BE" sz="1400" b="0" strike="noStrike" spc="-1" dirty="0">
                <a:solidFill>
                  <a:srgbClr val="000000"/>
                </a:solidFill>
                <a:uFill>
                  <a:solidFill>
                    <a:srgbClr val="FFFFFF"/>
                  </a:solidFill>
                </a:uFill>
                <a:latin typeface="Arial"/>
              </a:rPr>
              <a:t> </a:t>
            </a:r>
            <a:r>
              <a:rPr lang="nl-BE" sz="1400" b="0" strike="noStrike" spc="-1" dirty="0" err="1">
                <a:solidFill>
                  <a:srgbClr val="000000"/>
                </a:solidFill>
                <a:uFill>
                  <a:solidFill>
                    <a:srgbClr val="FFFFFF"/>
                  </a:solidFill>
                </a:uFill>
                <a:latin typeface="Arial"/>
              </a:rPr>
              <a:t>very</a:t>
            </a:r>
            <a:r>
              <a:rPr lang="nl-BE" sz="1400" b="0" strike="noStrike" spc="-1" dirty="0">
                <a:solidFill>
                  <a:srgbClr val="000000"/>
                </a:solidFill>
                <a:uFill>
                  <a:solidFill>
                    <a:srgbClr val="FFFFFF"/>
                  </a:solidFill>
                </a:uFill>
                <a:latin typeface="Arial"/>
              </a:rPr>
              <a:t> small error </a:t>
            </a:r>
            <a:r>
              <a:rPr lang="nl-BE" sz="1400" b="0" strike="noStrike" spc="-1" dirty="0" err="1">
                <a:solidFill>
                  <a:srgbClr val="000000"/>
                </a:solidFill>
                <a:uFill>
                  <a:solidFill>
                    <a:srgbClr val="FFFFFF"/>
                  </a:solidFill>
                </a:uFill>
                <a:latin typeface="Arial"/>
              </a:rPr>
              <a:t>probabilities</a:t>
            </a:r>
            <a:endParaRPr lang="en-US" sz="1800" b="0" strike="noStrike" spc="-1" dirty="0">
              <a:solidFill>
                <a:srgbClr val="000000"/>
              </a:solidFill>
              <a:uFill>
                <a:solidFill>
                  <a:srgbClr val="FFFFFF"/>
                </a:solidFill>
              </a:uFill>
              <a:latin typeface="Arial"/>
            </a:endParaRPr>
          </a:p>
          <a:p>
            <a:pPr marL="738000" lvl="1" indent="-280800">
              <a:lnSpc>
                <a:spcPct val="100000"/>
              </a:lnSpc>
              <a:buClr>
                <a:srgbClr val="000000"/>
              </a:buClr>
              <a:buSzPct val="45000"/>
              <a:buFont typeface="Wingdings" charset="2"/>
              <a:buChar char=""/>
            </a:pPr>
            <a:r>
              <a:rPr lang="nl-BE" sz="1400" b="0" strike="noStrike" spc="-1" dirty="0">
                <a:solidFill>
                  <a:srgbClr val="000000"/>
                </a:solidFill>
                <a:uFill>
                  <a:solidFill>
                    <a:srgbClr val="FFFFFF"/>
                  </a:solidFill>
                </a:uFill>
                <a:latin typeface="Arial"/>
                <a:ea typeface="Droid Sans Fallback"/>
              </a:rPr>
              <a:t>P = 10^(–Q/10)</a:t>
            </a:r>
            <a:endParaRPr lang="en-US" sz="1800" b="0" strike="noStrike" spc="-1" dirty="0">
              <a:solidFill>
                <a:srgbClr val="000000"/>
              </a:solidFill>
              <a:uFill>
                <a:solidFill>
                  <a:srgbClr val="FFFFFF"/>
                </a:solidFill>
              </a:uFill>
              <a:latin typeface="Arial"/>
            </a:endParaRPr>
          </a:p>
          <a:p>
            <a:pPr marL="738000" lvl="1" indent="-280800">
              <a:lnSpc>
                <a:spcPct val="100000"/>
              </a:lnSpc>
              <a:buClr>
                <a:srgbClr val="000000"/>
              </a:buClr>
              <a:buSzPct val="45000"/>
              <a:buFont typeface="Wingdings" charset="2"/>
              <a:buChar char=""/>
            </a:pPr>
            <a:r>
              <a:rPr lang="nl-BE" sz="1400" b="0" strike="noStrike" spc="-1" dirty="0">
                <a:solidFill>
                  <a:srgbClr val="000000"/>
                </a:solidFill>
                <a:uFill>
                  <a:solidFill>
                    <a:srgbClr val="FFFFFF"/>
                  </a:solidFill>
                </a:uFill>
                <a:latin typeface="Arial"/>
                <a:ea typeface="Droid Sans Fallback"/>
              </a:rPr>
              <a:t>Q = –10 log10(P)</a:t>
            </a:r>
            <a:endParaRPr lang="en-US" sz="1800" b="0" strike="noStrike" spc="-1" dirty="0">
              <a:solidFill>
                <a:srgbClr val="000000"/>
              </a:solidFill>
              <a:uFill>
                <a:solidFill>
                  <a:srgbClr val="FFFFFF"/>
                </a:solidFill>
              </a:uFill>
              <a:latin typeface="Arial"/>
            </a:endParaRPr>
          </a:p>
          <a:p>
            <a:pPr marL="2880">
              <a:lnSpc>
                <a:spcPct val="100000"/>
              </a:lnSpc>
              <a:buClr>
                <a:srgbClr val="000000"/>
              </a:buClr>
              <a:buSzPct val="45000"/>
            </a:pPr>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2400" indent="-209520">
              <a:lnSpc>
                <a:spcPct val="100000"/>
              </a:lnSpc>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212400" indent="-209520">
              <a:lnSpc>
                <a:spcPct val="100000"/>
              </a:lnSpc>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212400" indent="-209520">
              <a:lnSpc>
                <a:spcPct val="100000"/>
              </a:lnSpc>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2880" algn="ctr">
              <a:lnSpc>
                <a:spcPct val="100000"/>
              </a:lnSpc>
              <a:buClr>
                <a:srgbClr val="000000"/>
              </a:buClr>
              <a:buSzPct val="45000"/>
            </a:pPr>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880">
              <a:lnSpc>
                <a:spcPct val="100000"/>
              </a:lnSpc>
              <a:buClr>
                <a:srgbClr val="000000"/>
              </a:buClr>
              <a:buSzPct val="45000"/>
            </a:pPr>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p:txBody>
      </p:sp>
      <p:pic>
        <p:nvPicPr>
          <p:cNvPr id="493" name="Picture 492"/>
          <p:cNvPicPr/>
          <p:nvPr/>
        </p:nvPicPr>
        <p:blipFill>
          <a:blip r:embed="rId2"/>
          <a:stretch/>
        </p:blipFill>
        <p:spPr>
          <a:xfrm>
            <a:off x="1419448" y="3633746"/>
            <a:ext cx="6396684" cy="2321781"/>
          </a:xfrm>
          <a:prstGeom prst="rect">
            <a:avLst/>
          </a:prstGeom>
          <a:ln>
            <a:noFill/>
          </a:ln>
        </p:spPr>
      </p:pic>
      <p:pic>
        <p:nvPicPr>
          <p:cNvPr id="494" name="Picture 493"/>
          <p:cNvPicPr/>
          <p:nvPr/>
        </p:nvPicPr>
        <p:blipFill>
          <a:blip r:embed="rId3"/>
          <a:stretch/>
        </p:blipFill>
        <p:spPr>
          <a:xfrm>
            <a:off x="2015280" y="1097280"/>
            <a:ext cx="5025600" cy="911160"/>
          </a:xfrm>
          <a:prstGeom prst="rect">
            <a:avLst/>
          </a:prstGeom>
          <a:ln>
            <a:noFill/>
          </a:ln>
        </p:spPr>
      </p:pic>
      <p:sp>
        <p:nvSpPr>
          <p:cNvPr id="495" name="TextShape 2"/>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Raw Reads: Base Calling Quality </a:t>
            </a:r>
            <a:endParaRPr lang="en-US" sz="1800" b="0" strike="noStrike" spc="-1">
              <a:solidFill>
                <a:srgbClr val="292934"/>
              </a:solidFill>
              <a:uFill>
                <a:solidFill>
                  <a:srgbClr val="FFFFFF"/>
                </a:solidFill>
              </a:uFill>
              <a:latin typeface="Arial"/>
            </a:endParaRPr>
          </a:p>
        </p:txBody>
      </p:sp>
    </p:spTree>
    <p:extLst>
      <p:ext uri="{BB962C8B-B14F-4D97-AF65-F5344CB8AC3E}">
        <p14:creationId xmlns:p14="http://schemas.microsoft.com/office/powerpoint/2010/main" val="9598664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2"/>
          <a:stretch/>
        </p:blipFill>
        <p:spPr>
          <a:xfrm>
            <a:off x="457199" y="1617938"/>
            <a:ext cx="5045103" cy="889740"/>
          </a:xfrm>
          <a:prstGeom prst="rect">
            <a:avLst/>
          </a:prstGeom>
          <a:ln>
            <a:noFill/>
          </a:ln>
        </p:spPr>
      </p:pic>
      <p:sp>
        <p:nvSpPr>
          <p:cNvPr id="496" name="CustomShape 1"/>
          <p:cNvSpPr/>
          <p:nvPr/>
        </p:nvSpPr>
        <p:spPr>
          <a:xfrm>
            <a:off x="457200" y="961200"/>
            <a:ext cx="8229600" cy="857160"/>
          </a:xfrm>
          <a:custGeom>
            <a:avLst/>
            <a:gdLst/>
            <a:ahLst/>
            <a:cxnLst/>
            <a:rect l="l" t="t" r="r" b="b"/>
            <a:pathLst>
              <a:path w="22859" h="2381">
                <a:moveTo>
                  <a:pt x="0" y="0"/>
                </a:moveTo>
                <a:lnTo>
                  <a:pt x="22859" y="0"/>
                </a:lnTo>
                <a:lnTo>
                  <a:pt x="22859" y="2381"/>
                </a:lnTo>
                <a:lnTo>
                  <a:pt x="0" y="2381"/>
                </a:lnTo>
                <a:lnTo>
                  <a:pt x="0" y="0"/>
                </a:lnTo>
                <a:close/>
              </a:path>
            </a:pathLst>
          </a:custGeom>
          <a:noFill/>
          <a:ln>
            <a:noFill/>
          </a:ln>
        </p:spPr>
        <p:style>
          <a:lnRef idx="0">
            <a:scrgbClr r="0" g="0" b="0"/>
          </a:lnRef>
          <a:fillRef idx="0">
            <a:scrgbClr r="0" g="0" b="0"/>
          </a:fillRef>
          <a:effectRef idx="0">
            <a:scrgbClr r="0" g="0" b="0"/>
          </a:effectRef>
          <a:fontRef idx="minor"/>
        </p:style>
      </p:sp>
      <p:sp>
        <p:nvSpPr>
          <p:cNvPr id="497" name="CustomShape 2"/>
          <p:cNvSpPr/>
          <p:nvPr/>
        </p:nvSpPr>
        <p:spPr>
          <a:xfrm>
            <a:off x="274320" y="3545280"/>
            <a:ext cx="1218960" cy="1137960"/>
          </a:xfrm>
          <a:custGeom>
            <a:avLst/>
            <a:gdLst/>
            <a:ahLst/>
            <a:cxnLst/>
            <a:rect l="l" t="t" r="r" b="b"/>
            <a:pathLst>
              <a:path w="22859" h="10348">
                <a:moveTo>
                  <a:pt x="0" y="0"/>
                </a:moveTo>
                <a:lnTo>
                  <a:pt x="22859" y="0"/>
                </a:lnTo>
                <a:lnTo>
                  <a:pt x="22859" y="10348"/>
                </a:lnTo>
                <a:lnTo>
                  <a:pt x="0" y="10348"/>
                </a:lnTo>
                <a:lnTo>
                  <a:pt x="0" y="0"/>
                </a:lnTo>
                <a:close/>
              </a:path>
            </a:pathLst>
          </a:custGeom>
          <a:noFill/>
          <a:ln>
            <a:noFill/>
          </a:ln>
        </p:spPr>
        <p:style>
          <a:lnRef idx="0">
            <a:scrgbClr r="0" g="0" b="0"/>
          </a:lnRef>
          <a:fillRef idx="0">
            <a:scrgbClr r="0" g="0" b="0"/>
          </a:fillRef>
          <a:effectRef idx="0">
            <a:scrgbClr r="0" g="0" b="0"/>
          </a:effectRef>
          <a:fontRef idx="minor"/>
        </p:style>
        <p:txBody>
          <a:bodyPr lIns="0" tIns="0" rIns="0" bIns="0"/>
          <a:lstStyle/>
          <a:p>
            <a:pPr marL="209520" indent="-209520">
              <a:buClr>
                <a:srgbClr val="000000"/>
              </a:buClr>
              <a:buSzPct val="45000"/>
              <a:buFont typeface="Wingdings" charset="2"/>
              <a:buChar char=""/>
            </a:pPr>
            <a:r>
              <a:rPr lang="nl-BE" sz="1400" b="0" strike="noStrike" spc="-1">
                <a:solidFill>
                  <a:srgbClr val="000000"/>
                </a:solidFill>
                <a:uFill>
                  <a:solidFill>
                    <a:srgbClr val="FFFFFF"/>
                  </a:solidFill>
                </a:uFill>
                <a:latin typeface="Arial"/>
              </a:rPr>
              <a:t>Base: G</a:t>
            </a:r>
            <a:endParaRPr lang="en-US" sz="1800" b="0" strike="noStrike" spc="-1">
              <a:solidFill>
                <a:srgbClr val="000000"/>
              </a:solidFill>
              <a:uFill>
                <a:solidFill>
                  <a:srgbClr val="FFFFFF"/>
                </a:solidFill>
              </a:uFill>
              <a:latin typeface="Arial"/>
            </a:endParaRPr>
          </a:p>
          <a:p>
            <a:pPr marL="209520" indent="-209520">
              <a:buClr>
                <a:srgbClr val="000000"/>
              </a:buClr>
              <a:buSzPct val="45000"/>
              <a:buFont typeface="Wingdings" charset="2"/>
              <a:buChar char=""/>
            </a:pPr>
            <a:r>
              <a:rPr lang="nl-BE" sz="1400" b="0" strike="noStrike" spc="-1">
                <a:solidFill>
                  <a:srgbClr val="000000"/>
                </a:solidFill>
                <a:uFill>
                  <a:solidFill>
                    <a:srgbClr val="FFFFFF"/>
                  </a:solidFill>
                </a:uFill>
                <a:latin typeface="Arial"/>
              </a:rPr>
              <a:t>Quality: C</a:t>
            </a:r>
            <a:endParaRPr lang="en-US" sz="1800" b="0" strike="noStrike" spc="-1">
              <a:solidFill>
                <a:srgbClr val="000000"/>
              </a:solidFill>
              <a:uFill>
                <a:solidFill>
                  <a:srgbClr val="FFFFFF"/>
                </a:solidFill>
              </a:uFill>
              <a:latin typeface="Arial"/>
            </a:endParaRPr>
          </a:p>
          <a:p>
            <a:pPr marL="209520" indent="-209520">
              <a:buClr>
                <a:srgbClr val="000000"/>
              </a:buClr>
              <a:buSzPct val="45000"/>
              <a:buFont typeface="Wingdings" charset="2"/>
              <a:buChar char=""/>
            </a:pPr>
            <a:r>
              <a:rPr lang="nl-BE" sz="1400" b="0" strike="noStrike" spc="-1">
                <a:solidFill>
                  <a:srgbClr val="000000"/>
                </a:solidFill>
                <a:uFill>
                  <a:solidFill>
                    <a:srgbClr val="FFFFFF"/>
                  </a:solidFill>
                </a:uFill>
                <a:latin typeface="Arial"/>
              </a:rPr>
              <a:t>ASCII: 67</a:t>
            </a:r>
            <a:endParaRPr lang="en-US" sz="1800" b="0" strike="noStrike" spc="-1">
              <a:solidFill>
                <a:srgbClr val="000000"/>
              </a:solidFill>
              <a:uFill>
                <a:solidFill>
                  <a:srgbClr val="FFFFFF"/>
                </a:solidFill>
              </a:uFill>
              <a:latin typeface="Arial"/>
            </a:endParaRPr>
          </a:p>
          <a:p>
            <a:pPr marL="209520" indent="-209520">
              <a:buClr>
                <a:srgbClr val="000000"/>
              </a:buClr>
              <a:buSzPct val="45000"/>
              <a:buFont typeface="Wingdings" charset="2"/>
              <a:buChar char=""/>
            </a:pPr>
            <a:r>
              <a:rPr lang="nl-BE" sz="1400" b="0" strike="noStrike" spc="-1">
                <a:solidFill>
                  <a:srgbClr val="000000"/>
                </a:solidFill>
                <a:uFill>
                  <a:solidFill>
                    <a:srgbClr val="FFFFFF"/>
                  </a:solidFill>
                </a:uFill>
                <a:latin typeface="Arial"/>
              </a:rPr>
              <a:t>Q: 34</a:t>
            </a:r>
            <a:endParaRPr lang="en-US" sz="1800" b="0" strike="noStrike" spc="-1">
              <a:solidFill>
                <a:srgbClr val="000000"/>
              </a:solidFill>
              <a:uFill>
                <a:solidFill>
                  <a:srgbClr val="FFFFFF"/>
                </a:solidFill>
              </a:uFill>
              <a:latin typeface="Arial"/>
            </a:endParaRPr>
          </a:p>
          <a:p>
            <a:pPr marL="209520" indent="-209520">
              <a:buClr>
                <a:srgbClr val="000000"/>
              </a:buClr>
              <a:buSzPct val="45000"/>
              <a:buFont typeface="Wingdings" charset="2"/>
              <a:buChar char=""/>
            </a:pPr>
            <a:r>
              <a:rPr lang="nl-BE" sz="1400" b="0" strike="noStrike" spc="-1">
                <a:solidFill>
                  <a:srgbClr val="FF0000"/>
                </a:solidFill>
                <a:uFill>
                  <a:solidFill>
                    <a:srgbClr val="FFFFFF"/>
                  </a:solidFill>
                </a:uFill>
                <a:latin typeface="Arial"/>
              </a:rPr>
              <a:t>P: 0.00040</a:t>
            </a:r>
            <a:endParaRPr lang="en-US" sz="1800" b="0" strike="noStrike" spc="-1">
              <a:solidFill>
                <a:srgbClr val="000000"/>
              </a:solidFill>
              <a:uFill>
                <a:solidFill>
                  <a:srgbClr val="FFFFFF"/>
                </a:solidFill>
              </a:uFill>
              <a:latin typeface="Arial"/>
            </a:endParaRPr>
          </a:p>
          <a:p>
            <a:pPr marL="212400" indent="-209520"/>
            <a:r>
              <a:rPr lang="nl-BE" sz="1400" b="0" strike="noStrike" spc="-1">
                <a:solidFill>
                  <a:srgbClr val="000000"/>
                </a:solidFill>
                <a:uFill>
                  <a:solidFill>
                    <a:srgbClr val="FFFFFF"/>
                  </a:solidFill>
                </a:uFill>
                <a:latin typeface="Arial"/>
              </a:rPr>
              <a:t> </a:t>
            </a:r>
            <a:endParaRPr lang="en-US" sz="1800" b="0" strike="noStrike" spc="-1">
              <a:solidFill>
                <a:srgbClr val="000000"/>
              </a:solidFill>
              <a:uFill>
                <a:solidFill>
                  <a:srgbClr val="FFFFFF"/>
                </a:solidFill>
              </a:uFill>
              <a:latin typeface="Arial"/>
            </a:endParaRPr>
          </a:p>
        </p:txBody>
      </p:sp>
      <p:pic>
        <p:nvPicPr>
          <p:cNvPr id="498" name="Picture 497"/>
          <p:cNvPicPr/>
          <p:nvPr/>
        </p:nvPicPr>
        <p:blipFill>
          <a:blip r:embed="rId3"/>
          <a:stretch/>
        </p:blipFill>
        <p:spPr>
          <a:xfrm>
            <a:off x="2739240" y="3094803"/>
            <a:ext cx="5894280" cy="1703160"/>
          </a:xfrm>
          <a:prstGeom prst="rect">
            <a:avLst/>
          </a:prstGeom>
          <a:ln>
            <a:noFill/>
          </a:ln>
        </p:spPr>
      </p:pic>
      <p:sp>
        <p:nvSpPr>
          <p:cNvPr id="499" name="CustomShape 3"/>
          <p:cNvSpPr/>
          <p:nvPr/>
        </p:nvSpPr>
        <p:spPr>
          <a:xfrm>
            <a:off x="1559880" y="4206960"/>
            <a:ext cx="1660680" cy="1211400"/>
          </a:xfrm>
          <a:custGeom>
            <a:avLst/>
            <a:gdLst/>
            <a:ahLst/>
            <a:cxnLst/>
            <a:rect l="l" t="t" r="r" b="b"/>
            <a:pathLst>
              <a:path w="7366" h="5027">
                <a:moveTo>
                  <a:pt x="0" y="0"/>
                </a:moveTo>
                <a:lnTo>
                  <a:pt x="7366" y="0"/>
                </a:lnTo>
                <a:lnTo>
                  <a:pt x="7366" y="5027"/>
                </a:lnTo>
                <a:lnTo>
                  <a:pt x="0" y="5027"/>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09520" indent="-209520">
              <a:lnSpc>
                <a:spcPct val="100000"/>
              </a:lnSpc>
              <a:buClr>
                <a:srgbClr val="000000"/>
              </a:buClr>
              <a:buSzPct val="45000"/>
              <a:buFont typeface="Wingdings" charset="2"/>
              <a:buChar char=""/>
            </a:pPr>
            <a:r>
              <a:rPr lang="nl-BE" sz="1400" b="0" strike="noStrike" spc="-1">
                <a:solidFill>
                  <a:srgbClr val="000000"/>
                </a:solidFill>
                <a:uFill>
                  <a:solidFill>
                    <a:srgbClr val="FFFFFF"/>
                  </a:solidFill>
                </a:uFill>
                <a:latin typeface="Arial"/>
              </a:rPr>
              <a:t>Base: G</a:t>
            </a:r>
            <a:endParaRPr lang="en-US" sz="1800" b="0" strike="noStrike" spc="-1">
              <a:solidFill>
                <a:srgbClr val="000000"/>
              </a:solidFill>
              <a:uFill>
                <a:solidFill>
                  <a:srgbClr val="FFFFFF"/>
                </a:solidFill>
              </a:uFill>
              <a:latin typeface="Arial"/>
            </a:endParaRPr>
          </a:p>
          <a:p>
            <a:pPr marL="209520" indent="-209520">
              <a:lnSpc>
                <a:spcPct val="100000"/>
              </a:lnSpc>
              <a:buClr>
                <a:srgbClr val="000000"/>
              </a:buClr>
              <a:buSzPct val="45000"/>
              <a:buFont typeface="Wingdings" charset="2"/>
              <a:buChar char=""/>
            </a:pPr>
            <a:r>
              <a:rPr lang="nl-BE" sz="1400" b="0" strike="noStrike" spc="-1">
                <a:solidFill>
                  <a:srgbClr val="000000"/>
                </a:solidFill>
                <a:uFill>
                  <a:solidFill>
                    <a:srgbClr val="FFFFFF"/>
                  </a:solidFill>
                </a:uFill>
                <a:latin typeface="Arial"/>
              </a:rPr>
              <a:t>Quality: G</a:t>
            </a:r>
            <a:endParaRPr lang="en-US" sz="1800" b="0" strike="noStrike" spc="-1">
              <a:solidFill>
                <a:srgbClr val="000000"/>
              </a:solidFill>
              <a:uFill>
                <a:solidFill>
                  <a:srgbClr val="FFFFFF"/>
                </a:solidFill>
              </a:uFill>
              <a:latin typeface="Arial"/>
            </a:endParaRPr>
          </a:p>
          <a:p>
            <a:pPr marL="209520" indent="-209520">
              <a:lnSpc>
                <a:spcPct val="100000"/>
              </a:lnSpc>
              <a:buClr>
                <a:srgbClr val="000000"/>
              </a:buClr>
              <a:buSzPct val="45000"/>
              <a:buFont typeface="Wingdings" charset="2"/>
              <a:buChar char=""/>
            </a:pPr>
            <a:r>
              <a:rPr lang="nl-BE" sz="1400" b="0" strike="noStrike" spc="-1">
                <a:solidFill>
                  <a:srgbClr val="000000"/>
                </a:solidFill>
                <a:uFill>
                  <a:solidFill>
                    <a:srgbClr val="FFFFFF"/>
                  </a:solidFill>
                </a:uFill>
                <a:latin typeface="Arial"/>
              </a:rPr>
              <a:t>ASCII: 71</a:t>
            </a:r>
            <a:endParaRPr lang="en-US" sz="1800" b="0" strike="noStrike" spc="-1">
              <a:solidFill>
                <a:srgbClr val="000000"/>
              </a:solidFill>
              <a:uFill>
                <a:solidFill>
                  <a:srgbClr val="FFFFFF"/>
                </a:solidFill>
              </a:uFill>
              <a:latin typeface="Arial"/>
            </a:endParaRPr>
          </a:p>
          <a:p>
            <a:pPr marL="209520" indent="-209520">
              <a:lnSpc>
                <a:spcPct val="100000"/>
              </a:lnSpc>
              <a:buClr>
                <a:srgbClr val="000000"/>
              </a:buClr>
              <a:buSzPct val="45000"/>
              <a:buFont typeface="Wingdings" charset="2"/>
              <a:buChar char=""/>
            </a:pPr>
            <a:r>
              <a:rPr lang="nl-BE" sz="1400" b="0" strike="noStrike" spc="-1">
                <a:solidFill>
                  <a:srgbClr val="000000"/>
                </a:solidFill>
                <a:uFill>
                  <a:solidFill>
                    <a:srgbClr val="FFFFFF"/>
                  </a:solidFill>
                </a:uFill>
                <a:latin typeface="Arial"/>
              </a:rPr>
              <a:t>Q: 38</a:t>
            </a:r>
            <a:endParaRPr lang="en-US" sz="1800" b="0" strike="noStrike" spc="-1">
              <a:solidFill>
                <a:srgbClr val="000000"/>
              </a:solidFill>
              <a:uFill>
                <a:solidFill>
                  <a:srgbClr val="FFFFFF"/>
                </a:solidFill>
              </a:uFill>
              <a:latin typeface="Arial"/>
            </a:endParaRPr>
          </a:p>
          <a:p>
            <a:pPr marL="209520" indent="-209520">
              <a:lnSpc>
                <a:spcPct val="100000"/>
              </a:lnSpc>
              <a:buClr>
                <a:srgbClr val="000000"/>
              </a:buClr>
              <a:buSzPct val="45000"/>
              <a:buFont typeface="Wingdings" charset="2"/>
              <a:buChar char=""/>
            </a:pPr>
            <a:r>
              <a:rPr lang="nl-BE" sz="1400" b="0" strike="noStrike" spc="-1">
                <a:solidFill>
                  <a:srgbClr val="FF0000"/>
                </a:solidFill>
                <a:uFill>
                  <a:solidFill>
                    <a:srgbClr val="FFFFFF"/>
                  </a:solidFill>
                </a:uFill>
                <a:latin typeface="Arial"/>
              </a:rPr>
              <a:t>P: 0.00016</a:t>
            </a:r>
            <a:endParaRPr lang="en-US" sz="1800" b="0" strike="noStrike" spc="-1">
              <a:solidFill>
                <a:srgbClr val="000000"/>
              </a:solidFill>
              <a:uFill>
                <a:solidFill>
                  <a:srgbClr val="FFFFFF"/>
                </a:solidFill>
              </a:uFill>
              <a:latin typeface="Arial"/>
            </a:endParaRPr>
          </a:p>
        </p:txBody>
      </p:sp>
      <p:cxnSp>
        <p:nvCxnSpPr>
          <p:cNvPr id="500" name="Line 4"/>
          <p:cNvCxnSpPr/>
          <p:nvPr/>
        </p:nvCxnSpPr>
        <p:spPr>
          <a:xfrm>
            <a:off x="783720" y="2467080"/>
            <a:ext cx="16560" cy="1031040"/>
          </a:xfrm>
          <a:prstGeom prst="straightConnector1">
            <a:avLst/>
          </a:prstGeom>
          <a:ln w="9360">
            <a:solidFill>
              <a:srgbClr val="000000"/>
            </a:solidFill>
            <a:miter/>
            <a:tailEnd type="triangle" w="med" len="med"/>
          </a:ln>
        </p:spPr>
      </p:cxnSp>
      <p:cxnSp>
        <p:nvCxnSpPr>
          <p:cNvPr id="501" name="Line 5"/>
          <p:cNvCxnSpPr/>
          <p:nvPr/>
        </p:nvCxnSpPr>
        <p:spPr>
          <a:xfrm flipH="1">
            <a:off x="2075760" y="2466720"/>
            <a:ext cx="10080" cy="1740600"/>
          </a:xfrm>
          <a:prstGeom prst="straightConnector1">
            <a:avLst/>
          </a:prstGeom>
          <a:ln w="9360">
            <a:solidFill>
              <a:srgbClr val="000000"/>
            </a:solidFill>
            <a:miter/>
            <a:tailEnd type="triangle" w="med" len="med"/>
          </a:ln>
        </p:spPr>
      </p:cxnSp>
      <p:sp>
        <p:nvSpPr>
          <p:cNvPr id="503" name="CustomShape 6"/>
          <p:cNvSpPr/>
          <p:nvPr/>
        </p:nvSpPr>
        <p:spPr>
          <a:xfrm>
            <a:off x="737639" y="1821240"/>
            <a:ext cx="137003" cy="639720"/>
          </a:xfrm>
          <a:custGeom>
            <a:avLst/>
            <a:gdLst/>
            <a:ahLst/>
            <a:cxnLst/>
            <a:rect l="0" t="0" r="r" b="b"/>
            <a:pathLst>
              <a:path w="258" h="1778">
                <a:moveTo>
                  <a:pt x="4" y="0"/>
                </a:moveTo>
                <a:cubicBezTo>
                  <a:pt x="2" y="0"/>
                  <a:pt x="0" y="2"/>
                  <a:pt x="0" y="4"/>
                </a:cubicBezTo>
                <a:lnTo>
                  <a:pt x="0" y="1773"/>
                </a:lnTo>
                <a:cubicBezTo>
                  <a:pt x="0" y="1775"/>
                  <a:pt x="2" y="1777"/>
                  <a:pt x="4" y="1777"/>
                </a:cubicBezTo>
                <a:lnTo>
                  <a:pt x="252" y="1777"/>
                </a:lnTo>
                <a:cubicBezTo>
                  <a:pt x="254" y="1777"/>
                  <a:pt x="257" y="1775"/>
                  <a:pt x="257" y="1773"/>
                </a:cubicBezTo>
                <a:lnTo>
                  <a:pt x="257" y="4"/>
                </a:lnTo>
                <a:cubicBezTo>
                  <a:pt x="257" y="2"/>
                  <a:pt x="254" y="0"/>
                  <a:pt x="252" y="0"/>
                </a:cubicBezTo>
                <a:lnTo>
                  <a:pt x="4" y="0"/>
                </a:lnTo>
              </a:path>
            </a:pathLst>
          </a:custGeom>
          <a:noFill/>
          <a:ln w="25560">
            <a:solidFill>
              <a:srgbClr val="FF3333"/>
            </a:solidFill>
            <a:miter/>
          </a:ln>
        </p:spPr>
        <p:style>
          <a:lnRef idx="0">
            <a:scrgbClr r="0" g="0" b="0"/>
          </a:lnRef>
          <a:fillRef idx="0">
            <a:scrgbClr r="0" g="0" b="0"/>
          </a:fillRef>
          <a:effectRef idx="0">
            <a:scrgbClr r="0" g="0" b="0"/>
          </a:effectRef>
          <a:fontRef idx="minor"/>
        </p:style>
      </p:sp>
      <p:sp>
        <p:nvSpPr>
          <p:cNvPr id="504" name="CustomShape 7"/>
          <p:cNvSpPr/>
          <p:nvPr/>
        </p:nvSpPr>
        <p:spPr>
          <a:xfrm>
            <a:off x="1995777" y="1827360"/>
            <a:ext cx="131103" cy="639720"/>
          </a:xfrm>
          <a:custGeom>
            <a:avLst/>
            <a:gdLst/>
            <a:ahLst/>
            <a:cxnLst/>
            <a:rect l="0" t="0" r="r" b="b"/>
            <a:pathLst>
              <a:path w="258" h="1778">
                <a:moveTo>
                  <a:pt x="4" y="0"/>
                </a:moveTo>
                <a:cubicBezTo>
                  <a:pt x="2" y="0"/>
                  <a:pt x="0" y="2"/>
                  <a:pt x="0" y="4"/>
                </a:cubicBezTo>
                <a:lnTo>
                  <a:pt x="0" y="1773"/>
                </a:lnTo>
                <a:cubicBezTo>
                  <a:pt x="0" y="1775"/>
                  <a:pt x="2" y="1777"/>
                  <a:pt x="4" y="1777"/>
                </a:cubicBezTo>
                <a:lnTo>
                  <a:pt x="252" y="1777"/>
                </a:lnTo>
                <a:cubicBezTo>
                  <a:pt x="254" y="1777"/>
                  <a:pt x="257" y="1775"/>
                  <a:pt x="257" y="1773"/>
                </a:cubicBezTo>
                <a:lnTo>
                  <a:pt x="257" y="4"/>
                </a:lnTo>
                <a:cubicBezTo>
                  <a:pt x="257" y="2"/>
                  <a:pt x="254" y="0"/>
                  <a:pt x="252" y="0"/>
                </a:cubicBezTo>
                <a:lnTo>
                  <a:pt x="4" y="0"/>
                </a:lnTo>
              </a:path>
            </a:pathLst>
          </a:custGeom>
          <a:noFill/>
          <a:ln w="25560">
            <a:solidFill>
              <a:srgbClr val="FF3333"/>
            </a:solidFill>
            <a:miter/>
          </a:ln>
        </p:spPr>
        <p:style>
          <a:lnRef idx="0">
            <a:scrgbClr r="0" g="0" b="0"/>
          </a:lnRef>
          <a:fillRef idx="0">
            <a:scrgbClr r="0" g="0" b="0"/>
          </a:fillRef>
          <a:effectRef idx="0">
            <a:scrgbClr r="0" g="0" b="0"/>
          </a:effectRef>
          <a:fontRef idx="minor"/>
        </p:style>
      </p:sp>
      <p:sp>
        <p:nvSpPr>
          <p:cNvPr id="505" name="CustomShape 8"/>
          <p:cNvSpPr/>
          <p:nvPr/>
        </p:nvSpPr>
        <p:spPr>
          <a:xfrm>
            <a:off x="7327080" y="3498120"/>
            <a:ext cx="1306440" cy="152280"/>
          </a:xfrm>
          <a:custGeom>
            <a:avLst/>
            <a:gdLst/>
            <a:ahLst/>
            <a:cxnLst/>
            <a:rect l="0" t="0" r="r" b="b"/>
            <a:pathLst>
              <a:path w="3631" h="425">
                <a:moveTo>
                  <a:pt x="7" y="0"/>
                </a:moveTo>
                <a:cubicBezTo>
                  <a:pt x="3" y="0"/>
                  <a:pt x="0" y="3"/>
                  <a:pt x="0" y="7"/>
                </a:cubicBezTo>
                <a:lnTo>
                  <a:pt x="0" y="416"/>
                </a:lnTo>
                <a:cubicBezTo>
                  <a:pt x="0" y="420"/>
                  <a:pt x="3" y="424"/>
                  <a:pt x="7" y="424"/>
                </a:cubicBezTo>
                <a:lnTo>
                  <a:pt x="3622" y="424"/>
                </a:lnTo>
                <a:cubicBezTo>
                  <a:pt x="3626" y="424"/>
                  <a:pt x="3630" y="420"/>
                  <a:pt x="3630" y="416"/>
                </a:cubicBezTo>
                <a:lnTo>
                  <a:pt x="3630" y="7"/>
                </a:lnTo>
                <a:cubicBezTo>
                  <a:pt x="3630" y="3"/>
                  <a:pt x="3626" y="0"/>
                  <a:pt x="3622" y="0"/>
                </a:cubicBezTo>
                <a:lnTo>
                  <a:pt x="7" y="0"/>
                </a:lnTo>
              </a:path>
            </a:pathLst>
          </a:custGeom>
          <a:noFill/>
          <a:ln w="25560">
            <a:solidFill>
              <a:srgbClr val="FF3333"/>
            </a:solidFill>
            <a:miter/>
          </a:ln>
        </p:spPr>
        <p:style>
          <a:lnRef idx="0">
            <a:scrgbClr r="0" g="0" b="0"/>
          </a:lnRef>
          <a:fillRef idx="0">
            <a:scrgbClr r="0" g="0" b="0"/>
          </a:fillRef>
          <a:effectRef idx="0">
            <a:scrgbClr r="0" g="0" b="0"/>
          </a:effectRef>
          <a:fontRef idx="minor"/>
        </p:style>
      </p:sp>
      <p:sp>
        <p:nvSpPr>
          <p:cNvPr id="506" name="CustomShape 9"/>
          <p:cNvSpPr/>
          <p:nvPr/>
        </p:nvSpPr>
        <p:spPr>
          <a:xfrm>
            <a:off x="7317532" y="4038120"/>
            <a:ext cx="1306440" cy="152280"/>
          </a:xfrm>
          <a:custGeom>
            <a:avLst/>
            <a:gdLst/>
            <a:ahLst/>
            <a:cxnLst/>
            <a:rect l="0" t="0" r="r" b="b"/>
            <a:pathLst>
              <a:path w="3631" h="425">
                <a:moveTo>
                  <a:pt x="7" y="0"/>
                </a:moveTo>
                <a:cubicBezTo>
                  <a:pt x="3" y="0"/>
                  <a:pt x="0" y="3"/>
                  <a:pt x="0" y="7"/>
                </a:cubicBezTo>
                <a:lnTo>
                  <a:pt x="0" y="416"/>
                </a:lnTo>
                <a:cubicBezTo>
                  <a:pt x="0" y="420"/>
                  <a:pt x="3" y="424"/>
                  <a:pt x="7" y="424"/>
                </a:cubicBezTo>
                <a:lnTo>
                  <a:pt x="3622" y="424"/>
                </a:lnTo>
                <a:cubicBezTo>
                  <a:pt x="3626" y="424"/>
                  <a:pt x="3630" y="420"/>
                  <a:pt x="3630" y="416"/>
                </a:cubicBezTo>
                <a:lnTo>
                  <a:pt x="3630" y="7"/>
                </a:lnTo>
                <a:cubicBezTo>
                  <a:pt x="3630" y="3"/>
                  <a:pt x="3626" y="0"/>
                  <a:pt x="3622" y="0"/>
                </a:cubicBezTo>
                <a:lnTo>
                  <a:pt x="7" y="0"/>
                </a:lnTo>
              </a:path>
            </a:pathLst>
          </a:custGeom>
          <a:noFill/>
          <a:ln w="25560">
            <a:solidFill>
              <a:srgbClr val="FF3333"/>
            </a:solidFill>
            <a:miter/>
          </a:ln>
        </p:spPr>
        <p:style>
          <a:lnRef idx="0">
            <a:scrgbClr r="0" g="0" b="0"/>
          </a:lnRef>
          <a:fillRef idx="0">
            <a:scrgbClr r="0" g="0" b="0"/>
          </a:fillRef>
          <a:effectRef idx="0">
            <a:scrgbClr r="0" g="0" b="0"/>
          </a:effectRef>
          <a:fontRef idx="minor"/>
        </p:style>
      </p:sp>
      <p:sp>
        <p:nvSpPr>
          <p:cNvPr id="507" name="TextShape 10"/>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Raw Reads: Base Calling Quality </a:t>
            </a:r>
            <a:endParaRPr lang="en-US" sz="1800" b="0" strike="noStrike" spc="-1">
              <a:solidFill>
                <a:srgbClr val="292934"/>
              </a:solidFill>
              <a:uFill>
                <a:solidFill>
                  <a:srgbClr val="FFFFFF"/>
                </a:solidFill>
              </a:uFill>
              <a:latin typeface="Arial"/>
            </a:endParaRPr>
          </a:p>
        </p:txBody>
      </p:sp>
    </p:spTree>
    <p:extLst>
      <p:ext uri="{BB962C8B-B14F-4D97-AF65-F5344CB8AC3E}">
        <p14:creationId xmlns:p14="http://schemas.microsoft.com/office/powerpoint/2010/main" val="7418689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 name="Picture 507"/>
          <p:cNvPicPr/>
          <p:nvPr/>
        </p:nvPicPr>
        <p:blipFill>
          <a:blip r:embed="rId2"/>
          <a:stretch/>
        </p:blipFill>
        <p:spPr>
          <a:xfrm>
            <a:off x="731520" y="1285920"/>
            <a:ext cx="7772400" cy="3926160"/>
          </a:xfrm>
          <a:prstGeom prst="rect">
            <a:avLst/>
          </a:prstGeom>
          <a:ln>
            <a:noFill/>
          </a:ln>
        </p:spPr>
      </p:pic>
      <p:sp>
        <p:nvSpPr>
          <p:cNvPr id="509" name="TextShape 1"/>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Raw Reads: Base Calling Quality </a:t>
            </a:r>
            <a:endParaRPr lang="en-US" sz="1800" b="0" strike="noStrike" spc="-1">
              <a:solidFill>
                <a:srgbClr val="292934"/>
              </a:solidFill>
              <a:uFill>
                <a:solidFill>
                  <a:srgbClr val="FFFFFF"/>
                </a:solidFill>
              </a:uFill>
              <a:latin typeface="Arial"/>
            </a:endParaRPr>
          </a:p>
        </p:txBody>
      </p:sp>
    </p:spTree>
    <p:extLst>
      <p:ext uri="{BB962C8B-B14F-4D97-AF65-F5344CB8AC3E}">
        <p14:creationId xmlns:p14="http://schemas.microsoft.com/office/powerpoint/2010/main" val="580138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extShape 1"/>
          <p:cNvSpPr txBox="1"/>
          <p:nvPr/>
        </p:nvSpPr>
        <p:spPr>
          <a:xfrm>
            <a:off x="25920" y="23040"/>
            <a:ext cx="9118080" cy="617040"/>
          </a:xfrm>
          <a:prstGeom prst="rect">
            <a:avLst/>
          </a:prstGeom>
          <a:noFill/>
          <a:ln>
            <a:noFill/>
          </a:ln>
        </p:spPr>
        <p:txBody>
          <a:bodyPr anchor="ctr"/>
          <a:lstStyle/>
          <a:p>
            <a:pPr algn="ctr">
              <a:lnSpc>
                <a:spcPct val="100000"/>
              </a:lnSpc>
            </a:pPr>
            <a:r>
              <a:rPr lang="en-US" sz="4000" spc="-97" dirty="0" err="1">
                <a:solidFill>
                  <a:srgbClr val="0082B9"/>
                </a:solidFill>
                <a:uFill>
                  <a:solidFill>
                    <a:srgbClr val="FFFFFF"/>
                  </a:solidFill>
                </a:uFill>
              </a:rPr>
              <a:t>FastQC</a:t>
            </a:r>
            <a:r>
              <a:rPr lang="en-US" sz="4000" spc="-97" dirty="0">
                <a:solidFill>
                  <a:srgbClr val="0082B9"/>
                </a:solidFill>
                <a:uFill>
                  <a:solidFill>
                    <a:srgbClr val="FFFFFF"/>
                  </a:solidFill>
                </a:uFill>
              </a:rPr>
              <a:t> </a:t>
            </a:r>
            <a:r>
              <a:rPr lang="en-US" sz="4000" spc="-97" dirty="0" smtClean="0">
                <a:solidFill>
                  <a:srgbClr val="0082B9"/>
                </a:solidFill>
                <a:uFill>
                  <a:solidFill>
                    <a:srgbClr val="FFFFFF"/>
                  </a:solidFill>
                </a:uFill>
              </a:rPr>
              <a:t>Report</a:t>
            </a:r>
            <a:endParaRPr lang="en-US" sz="4000" spc="-97" dirty="0">
              <a:solidFill>
                <a:srgbClr val="0082B9"/>
              </a:solidFill>
              <a:uFill>
                <a:solidFill>
                  <a:srgbClr val="FFFFFF"/>
                </a:solidFill>
              </a:uFill>
            </a:endParaRPr>
          </a:p>
        </p:txBody>
      </p:sp>
      <p:pic>
        <p:nvPicPr>
          <p:cNvPr id="6" name="Picture 5"/>
          <p:cNvPicPr/>
          <p:nvPr/>
        </p:nvPicPr>
        <p:blipFill>
          <a:blip r:embed="rId2"/>
          <a:stretch>
            <a:fillRect/>
          </a:stretch>
        </p:blipFill>
        <p:spPr>
          <a:xfrm>
            <a:off x="1041621" y="858741"/>
            <a:ext cx="6559826" cy="4826441"/>
          </a:xfrm>
          <a:prstGeom prst="rect">
            <a:avLst/>
          </a:prstGeom>
          <a:ln>
            <a:noFill/>
          </a:ln>
        </p:spPr>
      </p:pic>
    </p:spTree>
    <p:extLst>
      <p:ext uri="{BB962C8B-B14F-4D97-AF65-F5344CB8AC3E}">
        <p14:creationId xmlns:p14="http://schemas.microsoft.com/office/powerpoint/2010/main" val="35067036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extShape 1"/>
          <p:cNvSpPr txBox="1"/>
          <p:nvPr/>
        </p:nvSpPr>
        <p:spPr>
          <a:xfrm>
            <a:off x="25920" y="23040"/>
            <a:ext cx="9118080" cy="617040"/>
          </a:xfrm>
          <a:prstGeom prst="rect">
            <a:avLst/>
          </a:prstGeom>
          <a:noFill/>
          <a:ln>
            <a:noFill/>
          </a:ln>
        </p:spPr>
        <p:txBody>
          <a:bodyPr anchor="ctr"/>
          <a:lstStyle/>
          <a:p>
            <a:pPr algn="ctr">
              <a:lnSpc>
                <a:spcPct val="100000"/>
              </a:lnSpc>
            </a:pPr>
            <a:r>
              <a:rPr lang="en-US" sz="4000" spc="-97" dirty="0" err="1">
                <a:solidFill>
                  <a:srgbClr val="0082B9"/>
                </a:solidFill>
                <a:uFill>
                  <a:solidFill>
                    <a:srgbClr val="FFFFFF"/>
                  </a:solidFill>
                </a:uFill>
              </a:rPr>
              <a:t>FastQC</a:t>
            </a:r>
            <a:r>
              <a:rPr lang="en-US" sz="4000" spc="-97" dirty="0">
                <a:solidFill>
                  <a:srgbClr val="0082B9"/>
                </a:solidFill>
                <a:uFill>
                  <a:solidFill>
                    <a:srgbClr val="FFFFFF"/>
                  </a:solidFill>
                </a:uFill>
              </a:rPr>
              <a:t> </a:t>
            </a:r>
            <a:r>
              <a:rPr lang="en-US" sz="4000" spc="-97" dirty="0" smtClean="0">
                <a:solidFill>
                  <a:srgbClr val="0082B9"/>
                </a:solidFill>
                <a:uFill>
                  <a:solidFill>
                    <a:srgbClr val="FFFFFF"/>
                  </a:solidFill>
                </a:uFill>
              </a:rPr>
              <a:t>Report</a:t>
            </a:r>
            <a:endParaRPr lang="en-US" sz="4000" spc="-97" dirty="0">
              <a:solidFill>
                <a:srgbClr val="0082B9"/>
              </a:solidFill>
              <a:uFill>
                <a:solidFill>
                  <a:srgbClr val="FFFFFF"/>
                </a:solidFill>
              </a:u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01" y="842837"/>
            <a:ext cx="6812943" cy="5109707"/>
          </a:xfrm>
          <a:prstGeom prst="rect">
            <a:avLst/>
          </a:prstGeom>
        </p:spPr>
      </p:pic>
    </p:spTree>
    <p:extLst>
      <p:ext uri="{BB962C8B-B14F-4D97-AF65-F5344CB8AC3E}">
        <p14:creationId xmlns:p14="http://schemas.microsoft.com/office/powerpoint/2010/main" val="546559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25560" y="-46080"/>
            <a:ext cx="9118080" cy="617040"/>
          </a:xfrm>
          <a:prstGeom prst="rect">
            <a:avLst/>
          </a:prstGeom>
          <a:noFill/>
          <a:ln>
            <a:noFill/>
          </a:ln>
        </p:spPr>
        <p:txBody>
          <a:bodyPr anchor="ctr"/>
          <a:lstStyle/>
          <a:p>
            <a:pPr algn="ctr">
              <a:lnSpc>
                <a:spcPct val="100000"/>
              </a:lnSpc>
            </a:pPr>
            <a:r>
              <a:rPr lang="en-US" sz="4000" spc="-97" dirty="0" smtClean="0">
                <a:solidFill>
                  <a:srgbClr val="0082B9"/>
                </a:solidFill>
                <a:uFill>
                  <a:solidFill>
                    <a:srgbClr val="FFFFFF"/>
                  </a:solidFill>
                </a:uFill>
                <a:latin typeface="Arial"/>
              </a:rPr>
              <a:t>RNA </a:t>
            </a:r>
            <a:r>
              <a:rPr lang="en-US" sz="4000" b="0" strike="noStrike" spc="-97" dirty="0" smtClean="0">
                <a:solidFill>
                  <a:srgbClr val="0082B9"/>
                </a:solidFill>
                <a:uFill>
                  <a:solidFill>
                    <a:srgbClr val="FFFFFF"/>
                  </a:solidFill>
                </a:uFill>
                <a:latin typeface="Arial"/>
              </a:rPr>
              <a:t>Sequencing</a:t>
            </a:r>
            <a:endParaRPr lang="en-US" sz="1800" b="0" strike="noStrike" spc="-1" dirty="0">
              <a:solidFill>
                <a:srgbClr val="292934"/>
              </a:solidFill>
              <a:uFill>
                <a:solidFill>
                  <a:srgbClr val="FFFFFF"/>
                </a:solidFill>
              </a:uFill>
              <a:latin typeface="Arial"/>
            </a:endParaRPr>
          </a:p>
        </p:txBody>
      </p:sp>
      <p:sp>
        <p:nvSpPr>
          <p:cNvPr id="129" name="CustomShape 2"/>
          <p:cNvSpPr/>
          <p:nvPr/>
        </p:nvSpPr>
        <p:spPr>
          <a:xfrm>
            <a:off x="643320" y="1389240"/>
            <a:ext cx="8226360" cy="2979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0" tIns="16560" rIns="0" bIns="0"/>
          <a:lstStyle/>
          <a:p>
            <a:pPr marL="342720" indent="-338040">
              <a:lnSpc>
                <a:spcPct val="94000"/>
              </a:lnSpc>
              <a:buClr>
                <a:srgbClr val="000000"/>
              </a:buClr>
              <a:buSzPct val="45000"/>
              <a:buFont typeface="Wingdings" charset="2"/>
              <a:buChar char=""/>
            </a:pPr>
            <a:r>
              <a:rPr lang="nl-BE" sz="2200" b="0" strike="noStrike" spc="-1" dirty="0">
                <a:solidFill>
                  <a:srgbClr val="003366"/>
                </a:solidFill>
                <a:uFill>
                  <a:solidFill>
                    <a:srgbClr val="FFFFFF"/>
                  </a:solidFill>
                </a:uFill>
                <a:latin typeface="Arial"/>
              </a:rPr>
              <a:t>A </a:t>
            </a:r>
            <a:r>
              <a:rPr lang="nl-BE" sz="2200" b="0" strike="noStrike" spc="-1" dirty="0" err="1">
                <a:solidFill>
                  <a:srgbClr val="003366"/>
                </a:solidFill>
                <a:uFill>
                  <a:solidFill>
                    <a:srgbClr val="FFFFFF"/>
                  </a:solidFill>
                </a:uFill>
                <a:latin typeface="Arial"/>
              </a:rPr>
              <a:t>typical</a:t>
            </a:r>
            <a:r>
              <a:rPr lang="nl-BE" sz="2200" b="0" strike="noStrike" spc="-1" dirty="0">
                <a:solidFill>
                  <a:srgbClr val="003366"/>
                </a:solidFill>
                <a:uFill>
                  <a:solidFill>
                    <a:srgbClr val="FFFFFF"/>
                  </a:solidFill>
                </a:uFill>
                <a:latin typeface="Arial"/>
              </a:rPr>
              <a:t> RNA-</a:t>
            </a:r>
            <a:r>
              <a:rPr lang="nl-BE" sz="2200" b="0" strike="noStrike" spc="-1" dirty="0" err="1">
                <a:solidFill>
                  <a:srgbClr val="003366"/>
                </a:solidFill>
                <a:uFill>
                  <a:solidFill>
                    <a:srgbClr val="FFFFFF"/>
                  </a:solidFill>
                </a:uFill>
                <a:latin typeface="Arial"/>
              </a:rPr>
              <a:t>Seq</a:t>
            </a:r>
            <a:r>
              <a:rPr lang="nl-BE" sz="2200" b="0" strike="noStrike" spc="-1" dirty="0">
                <a:solidFill>
                  <a:srgbClr val="003366"/>
                </a:solidFill>
                <a:uFill>
                  <a:solidFill>
                    <a:srgbClr val="FFFFFF"/>
                  </a:solidFill>
                </a:uFill>
                <a:latin typeface="Arial"/>
              </a:rPr>
              <a:t> analysis at </a:t>
            </a:r>
            <a:r>
              <a:rPr lang="nl-BE" sz="2200" b="0" strike="noStrike" spc="-1" dirty="0" err="1">
                <a:solidFill>
                  <a:srgbClr val="003366"/>
                </a:solidFill>
                <a:uFill>
                  <a:solidFill>
                    <a:srgbClr val="FFFFFF"/>
                  </a:solidFill>
                </a:uFill>
                <a:latin typeface="Arial"/>
              </a:rPr>
              <a:t>the</a:t>
            </a:r>
            <a:r>
              <a:rPr lang="nl-BE" sz="2200" b="0" strike="noStrike" spc="-1" dirty="0">
                <a:solidFill>
                  <a:srgbClr val="003366"/>
                </a:solidFill>
                <a:uFill>
                  <a:solidFill>
                    <a:srgbClr val="FFFFFF"/>
                  </a:solidFill>
                </a:uFill>
                <a:latin typeface="Arial"/>
              </a:rPr>
              <a:t> </a:t>
            </a:r>
            <a:r>
              <a:rPr lang="nl-BE" sz="2200" b="0" strike="noStrike" spc="-1" dirty="0" err="1">
                <a:solidFill>
                  <a:srgbClr val="003366"/>
                </a:solidFill>
                <a:uFill>
                  <a:solidFill>
                    <a:srgbClr val="FFFFFF"/>
                  </a:solidFill>
                </a:uFill>
                <a:latin typeface="Arial"/>
              </a:rPr>
              <a:t>Genomics</a:t>
            </a:r>
            <a:r>
              <a:rPr lang="nl-BE" sz="2200" b="0" strike="noStrike" spc="-1" dirty="0">
                <a:solidFill>
                  <a:srgbClr val="003366"/>
                </a:solidFill>
                <a:uFill>
                  <a:solidFill>
                    <a:srgbClr val="FFFFFF"/>
                  </a:solidFill>
                </a:uFill>
                <a:latin typeface="Arial"/>
              </a:rPr>
              <a:t> </a:t>
            </a:r>
            <a:r>
              <a:rPr lang="nl-BE" sz="2200" b="0" strike="noStrike" spc="-1" dirty="0" err="1">
                <a:solidFill>
                  <a:srgbClr val="003366"/>
                </a:solidFill>
                <a:uFill>
                  <a:solidFill>
                    <a:srgbClr val="FFFFFF"/>
                  </a:solidFill>
                </a:uFill>
                <a:latin typeface="Arial"/>
              </a:rPr>
              <a:t>Core</a:t>
            </a:r>
            <a:r>
              <a:rPr lang="nl-BE" sz="2200" b="0" strike="noStrike" spc="-1" dirty="0">
                <a:solidFill>
                  <a:srgbClr val="003366"/>
                </a:solidFill>
                <a:uFill>
                  <a:solidFill>
                    <a:srgbClr val="FFFFFF"/>
                  </a:solidFill>
                </a:uFill>
                <a:latin typeface="Arial"/>
              </a:rPr>
              <a:t> </a:t>
            </a:r>
            <a:r>
              <a:rPr lang="nl-BE" sz="2200" b="0" strike="noStrike" spc="-1" dirty="0" err="1">
                <a:solidFill>
                  <a:srgbClr val="003366"/>
                </a:solidFill>
                <a:uFill>
                  <a:solidFill>
                    <a:srgbClr val="FFFFFF"/>
                  </a:solidFill>
                </a:uFill>
                <a:latin typeface="Arial"/>
              </a:rPr>
              <a:t>delivers</a:t>
            </a:r>
            <a:r>
              <a:rPr lang="nl-BE" sz="2200" b="0" strike="noStrike" spc="-1" dirty="0">
                <a:solidFill>
                  <a:srgbClr val="003366"/>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a:p>
            <a:pPr marL="342720" indent="-338040">
              <a:lnSpc>
                <a:spcPct val="94000"/>
              </a:lnSpc>
              <a:buClr>
                <a:srgbClr val="000000"/>
              </a:buClr>
              <a:buSzPct val="45000"/>
              <a:buFont typeface="Wingdings" charset="2"/>
              <a:buChar char=""/>
            </a:pPr>
            <a:r>
              <a:rPr lang="nl-BE" sz="22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342720" indent="-338040">
              <a:lnSpc>
                <a:spcPct val="94000"/>
              </a:lnSpc>
              <a:buClr>
                <a:srgbClr val="000000"/>
              </a:buClr>
              <a:buSzPct val="45000"/>
              <a:buFont typeface="Wingdings" charset="2"/>
              <a:buChar char=""/>
            </a:pPr>
            <a:r>
              <a:rPr lang="nl-BE" sz="22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p:txBody>
      </p:sp>
      <p:pic>
        <p:nvPicPr>
          <p:cNvPr id="130" name="Picture 129"/>
          <p:cNvPicPr/>
          <p:nvPr/>
        </p:nvPicPr>
        <p:blipFill>
          <a:blip r:embed="rId2"/>
          <a:stretch/>
        </p:blipFill>
        <p:spPr>
          <a:xfrm>
            <a:off x="3034080" y="2303640"/>
            <a:ext cx="2473200" cy="1792440"/>
          </a:xfrm>
          <a:prstGeom prst="rect">
            <a:avLst/>
          </a:prstGeom>
          <a:ln>
            <a:noFill/>
          </a:ln>
        </p:spPr>
      </p:pic>
      <p:pic>
        <p:nvPicPr>
          <p:cNvPr id="131" name="Picture 130"/>
          <p:cNvPicPr/>
          <p:nvPr/>
        </p:nvPicPr>
        <p:blipFill>
          <a:blip r:embed="rId3"/>
          <a:stretch/>
        </p:blipFill>
        <p:spPr>
          <a:xfrm>
            <a:off x="5916960" y="1910160"/>
            <a:ext cx="2455920" cy="2455920"/>
          </a:xfrm>
          <a:prstGeom prst="rect">
            <a:avLst/>
          </a:prstGeom>
          <a:ln>
            <a:noFill/>
          </a:ln>
        </p:spPr>
      </p:pic>
      <p:sp>
        <p:nvSpPr>
          <p:cNvPr id="132" name="CustomShape 3"/>
          <p:cNvSpPr/>
          <p:nvPr/>
        </p:nvSpPr>
        <p:spPr>
          <a:xfrm>
            <a:off x="198360" y="4937760"/>
            <a:ext cx="3276360" cy="6415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lstStyle/>
          <a:p>
            <a:pPr marL="216000" indent="-216000" algn="ctr">
              <a:lnSpc>
                <a:spcPct val="100000"/>
              </a:lnSpc>
              <a:buClr>
                <a:srgbClr val="000000"/>
              </a:buClr>
              <a:buSzPct val="45000"/>
              <a:buFont typeface="Wingdings" charset="2"/>
              <a:buChar char=""/>
            </a:pPr>
            <a:r>
              <a:rPr lang="nl-BE" sz="1200" b="0" strike="noStrike" spc="-1">
                <a:solidFill>
                  <a:srgbClr val="000000"/>
                </a:solidFill>
                <a:uFill>
                  <a:solidFill>
                    <a:srgbClr val="FFFFFF"/>
                  </a:solidFill>
                </a:uFill>
                <a:latin typeface="Arial"/>
              </a:rPr>
              <a:t>10 report files: </a:t>
            </a:r>
            <a:r>
              <a:rPr lang="nl-BE" sz="1200" b="0" strike="noStrike" spc="-1">
                <a:solidFill>
                  <a:srgbClr val="FF0000"/>
                </a:solidFill>
                <a:uFill>
                  <a:solidFill>
                    <a:srgbClr val="FFFFFF"/>
                  </a:solidFill>
                </a:uFill>
                <a:latin typeface="Arial"/>
              </a:rPr>
              <a:t>differentially expressed genes</a:t>
            </a:r>
            <a:r>
              <a:rPr lang="nl-BE" sz="1200" b="0" strike="noStrike" spc="-1">
                <a:solidFill>
                  <a:srgbClr val="000000"/>
                </a:solidFill>
                <a:uFill>
                  <a:solidFill>
                    <a:srgbClr val="FFFFFF"/>
                  </a:solidFill>
                </a:uFill>
                <a:latin typeface="Arial"/>
              </a:rPr>
              <a:t>, reads quality report, counting report,…</a:t>
            </a:r>
            <a:endParaRPr lang="en-US" sz="1800" b="0" strike="noStrike" spc="-1">
              <a:solidFill>
                <a:srgbClr val="000000"/>
              </a:solidFill>
              <a:uFill>
                <a:solidFill>
                  <a:srgbClr val="FFFFFF"/>
                </a:solidFill>
              </a:uFill>
              <a:latin typeface="Arial"/>
            </a:endParaRPr>
          </a:p>
        </p:txBody>
      </p:sp>
      <p:pic>
        <p:nvPicPr>
          <p:cNvPr id="133" name="Picture 132"/>
          <p:cNvPicPr/>
          <p:nvPr/>
        </p:nvPicPr>
        <p:blipFill>
          <a:blip r:embed="rId4"/>
          <a:srcRect l="24819" t="17165" r="44646" b="8888"/>
          <a:stretch/>
        </p:blipFill>
        <p:spPr>
          <a:xfrm>
            <a:off x="493920" y="1814760"/>
            <a:ext cx="1878120" cy="2562480"/>
          </a:xfrm>
          <a:prstGeom prst="rect">
            <a:avLst/>
          </a:prstGeom>
          <a:ln>
            <a:noFill/>
          </a:ln>
        </p:spPr>
      </p:pic>
      <p:sp>
        <p:nvSpPr>
          <p:cNvPr id="134" name="CustomShape 4"/>
          <p:cNvSpPr/>
          <p:nvPr/>
        </p:nvSpPr>
        <p:spPr>
          <a:xfrm>
            <a:off x="5029200" y="5027760"/>
            <a:ext cx="3678120" cy="6415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nl-BE" sz="1200" b="0" strike="noStrike" spc="-1" dirty="0">
                <a:solidFill>
                  <a:srgbClr val="000000"/>
                </a:solidFill>
                <a:uFill>
                  <a:solidFill>
                    <a:srgbClr val="FFFFFF"/>
                  </a:solidFill>
                </a:uFill>
                <a:latin typeface="Arial"/>
              </a:rPr>
              <a:t>3GB of </a:t>
            </a:r>
            <a:r>
              <a:rPr lang="nl-BE" sz="1200" b="0" strike="noStrike" spc="-1" dirty="0" err="1">
                <a:solidFill>
                  <a:srgbClr val="000000"/>
                </a:solidFill>
                <a:uFill>
                  <a:solidFill>
                    <a:srgbClr val="FFFFFF"/>
                  </a:solidFill>
                </a:uFill>
                <a:latin typeface="Arial"/>
              </a:rPr>
              <a:t>raw</a:t>
            </a:r>
            <a:r>
              <a:rPr lang="nl-BE" sz="1200" b="0" strike="noStrike" spc="-1" dirty="0">
                <a:solidFill>
                  <a:srgbClr val="000000"/>
                </a:solidFill>
                <a:uFill>
                  <a:solidFill>
                    <a:srgbClr val="FFFFFF"/>
                  </a:solidFill>
                </a:uFill>
                <a:latin typeface="Arial"/>
              </a:rPr>
              <a:t> </a:t>
            </a:r>
            <a:r>
              <a:rPr lang="nl-BE" sz="1200" b="0" strike="noStrike" spc="-1" dirty="0" err="1">
                <a:solidFill>
                  <a:srgbClr val="000000"/>
                </a:solidFill>
                <a:uFill>
                  <a:solidFill>
                    <a:srgbClr val="FFFFFF"/>
                  </a:solidFill>
                </a:uFill>
                <a:latin typeface="Arial"/>
              </a:rPr>
              <a:t>and</a:t>
            </a:r>
            <a:r>
              <a:rPr lang="nl-BE" sz="1200" b="0" strike="noStrike" spc="-1" dirty="0">
                <a:solidFill>
                  <a:srgbClr val="000000"/>
                </a:solidFill>
                <a:uFill>
                  <a:solidFill>
                    <a:srgbClr val="FFFFFF"/>
                  </a:solidFill>
                </a:uFill>
                <a:latin typeface="Arial"/>
              </a:rPr>
              <a:t> </a:t>
            </a:r>
            <a:r>
              <a:rPr lang="nl-BE" sz="1200" b="0" strike="noStrike" spc="-1" dirty="0" err="1">
                <a:solidFill>
                  <a:srgbClr val="000000"/>
                </a:solidFill>
                <a:uFill>
                  <a:solidFill>
                    <a:srgbClr val="FFFFFF"/>
                  </a:solidFill>
                </a:uFill>
                <a:latin typeface="Arial"/>
              </a:rPr>
              <a:t>analyzed</a:t>
            </a:r>
            <a:r>
              <a:rPr lang="nl-BE" sz="1200" b="0" strike="noStrike" spc="-1" dirty="0">
                <a:solidFill>
                  <a:srgbClr val="000000"/>
                </a:solidFill>
                <a:uFill>
                  <a:solidFill>
                    <a:srgbClr val="FFFFFF"/>
                  </a:solidFill>
                </a:uFill>
                <a:latin typeface="Arial"/>
              </a:rPr>
              <a:t> data: </a:t>
            </a:r>
            <a:r>
              <a:rPr lang="nl-BE" sz="1200" b="0" strike="noStrike" spc="-1" dirty="0" err="1">
                <a:solidFill>
                  <a:srgbClr val="000000"/>
                </a:solidFill>
                <a:uFill>
                  <a:solidFill>
                    <a:srgbClr val="FFFFFF"/>
                  </a:solidFill>
                </a:uFill>
                <a:latin typeface="Arial"/>
              </a:rPr>
              <a:t>Fastq</a:t>
            </a:r>
            <a:r>
              <a:rPr lang="nl-BE" sz="1200" b="0" strike="noStrike" spc="-1" dirty="0">
                <a:solidFill>
                  <a:srgbClr val="000000"/>
                </a:solidFill>
                <a:uFill>
                  <a:solidFill>
                    <a:srgbClr val="FFFFFF"/>
                  </a:solidFill>
                </a:uFill>
                <a:latin typeface="Arial"/>
              </a:rPr>
              <a:t>, BAM, </a:t>
            </a:r>
            <a:r>
              <a:rPr lang="nl-BE" sz="1200" b="0" strike="noStrike" spc="-1" dirty="0" err="1">
                <a:solidFill>
                  <a:srgbClr val="000000"/>
                </a:solidFill>
                <a:uFill>
                  <a:solidFill>
                    <a:srgbClr val="FFFFFF"/>
                  </a:solidFill>
                </a:uFill>
                <a:latin typeface="Arial"/>
              </a:rPr>
              <a:t>counts</a:t>
            </a:r>
            <a:r>
              <a:rPr lang="nl-BE" sz="1200" b="0" strike="noStrike" spc="-1" dirty="0">
                <a:solidFill>
                  <a:srgbClr val="000000"/>
                </a:solidFill>
                <a:uFill>
                  <a:solidFill>
                    <a:srgbClr val="FFFFFF"/>
                  </a:solidFill>
                </a:uFill>
                <a:latin typeface="Arial"/>
              </a:rPr>
              <a:t>, </a:t>
            </a:r>
            <a:r>
              <a:rPr lang="nl-BE" sz="1200" b="0" strike="noStrike" spc="-1" dirty="0" err="1">
                <a:solidFill>
                  <a:srgbClr val="000000"/>
                </a:solidFill>
                <a:uFill>
                  <a:solidFill>
                    <a:srgbClr val="FFFFFF"/>
                  </a:solidFill>
                </a:uFill>
                <a:latin typeface="Arial"/>
              </a:rPr>
              <a:t>normalized</a:t>
            </a:r>
            <a:r>
              <a:rPr lang="nl-BE" sz="1200" b="0" strike="noStrike" spc="-1" dirty="0">
                <a:solidFill>
                  <a:srgbClr val="000000"/>
                </a:solidFill>
                <a:uFill>
                  <a:solidFill>
                    <a:srgbClr val="FFFFFF"/>
                  </a:solidFill>
                </a:uFill>
                <a:latin typeface="Arial"/>
              </a:rPr>
              <a:t> </a:t>
            </a:r>
            <a:r>
              <a:rPr lang="nl-BE" sz="1200" b="0" strike="noStrike" spc="-1" dirty="0" err="1">
                <a:solidFill>
                  <a:srgbClr val="000000"/>
                </a:solidFill>
                <a:uFill>
                  <a:solidFill>
                    <a:srgbClr val="FFFFFF"/>
                  </a:solidFill>
                </a:uFill>
                <a:latin typeface="Arial"/>
              </a:rPr>
              <a:t>counts</a:t>
            </a:r>
            <a:r>
              <a:rPr lang="nl-BE" sz="1200" b="0" strike="noStrike" spc="-1" dirty="0">
                <a:solidFill>
                  <a:srgbClr val="000000"/>
                </a:solidFill>
                <a:uFill>
                  <a:solidFill>
                    <a:srgbClr val="FFFFFF"/>
                  </a:solidFill>
                </a:uFill>
                <a:latin typeface="Arial"/>
              </a:rPr>
              <a:t>, gene </a:t>
            </a:r>
            <a:r>
              <a:rPr lang="nl-BE" sz="1200" b="0" strike="noStrike" spc="-1" dirty="0" err="1">
                <a:solidFill>
                  <a:srgbClr val="000000"/>
                </a:solidFill>
                <a:uFill>
                  <a:solidFill>
                    <a:srgbClr val="FFFFFF"/>
                  </a:solidFill>
                </a:uFill>
                <a:latin typeface="Arial"/>
              </a:rPr>
              <a:t>expression</a:t>
            </a:r>
            <a:r>
              <a:rPr lang="nl-BE" sz="1200" b="0" strike="noStrike" spc="-1" dirty="0">
                <a:solidFill>
                  <a:srgbClr val="000000"/>
                </a:solidFill>
                <a:uFill>
                  <a:solidFill>
                    <a:srgbClr val="FFFFFF"/>
                  </a:solidFill>
                </a:uFill>
                <a:latin typeface="Arial"/>
              </a:rPr>
              <a:t> files, </a:t>
            </a:r>
            <a:r>
              <a:rPr lang="nl-BE" sz="1200" b="0" strike="noStrike" spc="-1" dirty="0" err="1">
                <a:solidFill>
                  <a:srgbClr val="000000"/>
                </a:solidFill>
                <a:uFill>
                  <a:solidFill>
                    <a:srgbClr val="FFFFFF"/>
                  </a:solidFill>
                </a:uFill>
                <a:latin typeface="Arial"/>
              </a:rPr>
              <a:t>heatmaps</a:t>
            </a:r>
            <a:r>
              <a:rPr lang="nl-BE" sz="1200" b="0" strike="noStrike" spc="-1" dirty="0">
                <a:solidFill>
                  <a:srgbClr val="000000"/>
                </a:solidFill>
                <a:uFill>
                  <a:solidFill>
                    <a:srgbClr val="FFFFFF"/>
                  </a:solidFill>
                </a:uFill>
                <a:latin typeface="Arial"/>
              </a:rPr>
              <a:t>…</a:t>
            </a:r>
            <a:endParaRPr lang="en-US" sz="18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5560" y="205920"/>
            <a:ext cx="9118080" cy="617040"/>
          </a:xfrm>
          <a:prstGeom prst="rect">
            <a:avLst/>
          </a:prstGeom>
          <a:noFill/>
          <a:ln>
            <a:noFill/>
          </a:ln>
        </p:spPr>
        <p:txBody>
          <a:bodyPr anchor="ctr"/>
          <a:lstStyle/>
          <a:p>
            <a:pPr algn="ctr">
              <a:lnSpc>
                <a:spcPct val="100000"/>
              </a:lnSpc>
            </a:pPr>
            <a:r>
              <a:rPr lang="en-US" sz="4000" b="0" strike="noStrike" spc="-97" dirty="0">
                <a:solidFill>
                  <a:srgbClr val="0082B9"/>
                </a:solidFill>
                <a:uFill>
                  <a:solidFill>
                    <a:srgbClr val="FFFFFF"/>
                  </a:solidFill>
                </a:uFill>
                <a:latin typeface="Arial"/>
              </a:rPr>
              <a:t>NGS </a:t>
            </a:r>
            <a:r>
              <a:rPr lang="en-US" sz="4000" b="0" strike="noStrike" spc="-97" dirty="0" smtClean="0">
                <a:solidFill>
                  <a:srgbClr val="0082B9"/>
                </a:solidFill>
                <a:uFill>
                  <a:solidFill>
                    <a:srgbClr val="FFFFFF"/>
                  </a:solidFill>
                </a:uFill>
                <a:latin typeface="Arial"/>
              </a:rPr>
              <a:t>Terminology: Alignment/Mapping</a:t>
            </a:r>
            <a:endParaRPr lang="en-US" sz="1800" b="0" strike="noStrike" spc="-1" dirty="0">
              <a:solidFill>
                <a:srgbClr val="292934"/>
              </a:solidFill>
              <a:uFill>
                <a:solidFill>
                  <a:srgbClr val="FFFFFF"/>
                </a:solidFill>
              </a:uFill>
              <a:latin typeface="Arial"/>
            </a:endParaRPr>
          </a:p>
        </p:txBody>
      </p:sp>
      <p:sp>
        <p:nvSpPr>
          <p:cNvPr id="5" name="CustomShape 2"/>
          <p:cNvSpPr/>
          <p:nvPr/>
        </p:nvSpPr>
        <p:spPr>
          <a:xfrm>
            <a:off x="3995640" y="1960920"/>
            <a:ext cx="1406520" cy="439560"/>
          </a:xfrm>
          <a:prstGeom prst="rect">
            <a:avLst/>
          </a:prstGeom>
          <a:solidFill>
            <a:schemeClr val="bg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Demultiplexing</a:t>
            </a:r>
            <a:endParaRPr lang="en-US" sz="1800" b="0" strike="noStrike" spc="-1">
              <a:solidFill>
                <a:srgbClr val="000000"/>
              </a:solidFill>
              <a:uFill>
                <a:solidFill>
                  <a:srgbClr val="FFFFFF"/>
                </a:solidFill>
              </a:uFill>
              <a:latin typeface="Arial"/>
            </a:endParaRPr>
          </a:p>
        </p:txBody>
      </p:sp>
      <p:sp>
        <p:nvSpPr>
          <p:cNvPr id="6" name="CustomShape 3"/>
          <p:cNvSpPr/>
          <p:nvPr/>
        </p:nvSpPr>
        <p:spPr>
          <a:xfrm>
            <a:off x="3995640" y="3286440"/>
            <a:ext cx="1406520" cy="439560"/>
          </a:xfrm>
          <a:prstGeom prst="rect">
            <a:avLst/>
          </a:prstGeom>
          <a:solidFill>
            <a:srgbClr val="C00000"/>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dirty="0">
                <a:solidFill>
                  <a:srgbClr val="000000"/>
                </a:solidFill>
                <a:uFill>
                  <a:solidFill>
                    <a:srgbClr val="FFFFFF"/>
                  </a:solidFill>
                </a:uFill>
                <a:latin typeface="Arial"/>
                <a:ea typeface="Arial"/>
              </a:rPr>
              <a:t>Alignment</a:t>
            </a:r>
            <a:endParaRPr lang="en-US" sz="1800" b="0" strike="noStrike" spc="-1" dirty="0">
              <a:solidFill>
                <a:srgbClr val="000000"/>
              </a:solidFill>
              <a:uFill>
                <a:solidFill>
                  <a:srgbClr val="FFFFFF"/>
                </a:solidFill>
              </a:uFill>
              <a:latin typeface="Arial"/>
            </a:endParaRPr>
          </a:p>
        </p:txBody>
      </p:sp>
      <p:sp>
        <p:nvSpPr>
          <p:cNvPr id="7" name="CustomShape 4"/>
          <p:cNvSpPr/>
          <p:nvPr/>
        </p:nvSpPr>
        <p:spPr>
          <a:xfrm>
            <a:off x="2342520" y="515628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Population Studies</a:t>
            </a:r>
            <a:endParaRPr lang="en-US" sz="1800" b="0" strike="noStrike" spc="-1">
              <a:solidFill>
                <a:srgbClr val="000000"/>
              </a:solidFill>
              <a:uFill>
                <a:solidFill>
                  <a:srgbClr val="FFFFFF"/>
                </a:solidFill>
              </a:uFill>
              <a:latin typeface="Arial"/>
            </a:endParaRPr>
          </a:p>
        </p:txBody>
      </p:sp>
      <p:sp>
        <p:nvSpPr>
          <p:cNvPr id="8" name="CustomShape 5"/>
          <p:cNvSpPr/>
          <p:nvPr/>
        </p:nvSpPr>
        <p:spPr>
          <a:xfrm>
            <a:off x="5394960" y="513792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Differential Expression</a:t>
            </a:r>
            <a:endParaRPr lang="en-US" sz="1800" b="0" strike="noStrike" spc="-1">
              <a:solidFill>
                <a:srgbClr val="000000"/>
              </a:solidFill>
              <a:uFill>
                <a:solidFill>
                  <a:srgbClr val="FFFFFF"/>
                </a:solidFill>
              </a:uFill>
              <a:latin typeface="Arial"/>
            </a:endParaRPr>
          </a:p>
        </p:txBody>
      </p:sp>
      <p:sp>
        <p:nvSpPr>
          <p:cNvPr id="9" name="CustomShape 6"/>
          <p:cNvSpPr/>
          <p:nvPr/>
        </p:nvSpPr>
        <p:spPr>
          <a:xfrm>
            <a:off x="7463160" y="513792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Relative Expression</a:t>
            </a:r>
            <a:endParaRPr lang="en-US" sz="1800" b="0" strike="noStrike" spc="-1">
              <a:solidFill>
                <a:srgbClr val="000000"/>
              </a:solidFill>
              <a:uFill>
                <a:solidFill>
                  <a:srgbClr val="FFFFFF"/>
                </a:solidFill>
              </a:uFill>
              <a:latin typeface="Arial"/>
            </a:endParaRPr>
          </a:p>
        </p:txBody>
      </p:sp>
      <p:sp>
        <p:nvSpPr>
          <p:cNvPr id="10" name="CustomShape 7"/>
          <p:cNvSpPr/>
          <p:nvPr/>
        </p:nvSpPr>
        <p:spPr>
          <a:xfrm>
            <a:off x="275760" y="5156640"/>
            <a:ext cx="1406520" cy="439920"/>
          </a:xfrm>
          <a:prstGeom prst="rect">
            <a:avLst/>
          </a:prstGeom>
          <a:solidFill>
            <a:srgbClr val="99CCCC"/>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Individual Studies</a:t>
            </a:r>
            <a:endParaRPr lang="en-US" sz="1800" b="0" strike="noStrike" spc="-1">
              <a:solidFill>
                <a:srgbClr val="000000"/>
              </a:solidFill>
              <a:uFill>
                <a:solidFill>
                  <a:srgbClr val="FFFFFF"/>
                </a:solidFill>
              </a:uFill>
              <a:latin typeface="Arial"/>
            </a:endParaRPr>
          </a:p>
        </p:txBody>
      </p:sp>
      <p:cxnSp>
        <p:nvCxnSpPr>
          <p:cNvPr id="11" name="Line 8"/>
          <p:cNvCxnSpPr/>
          <p:nvPr/>
        </p:nvCxnSpPr>
        <p:spPr>
          <a:xfrm flipH="1">
            <a:off x="4700520" y="1719720"/>
            <a:ext cx="5040" cy="241560"/>
          </a:xfrm>
          <a:prstGeom prst="straightConnector1">
            <a:avLst/>
          </a:prstGeom>
          <a:ln w="9360">
            <a:solidFill>
              <a:srgbClr val="595959"/>
            </a:solidFill>
            <a:round/>
            <a:tailEnd type="triangle" w="med" len="med"/>
          </a:ln>
        </p:spPr>
      </p:cxnSp>
      <p:cxnSp>
        <p:nvCxnSpPr>
          <p:cNvPr id="12" name="Line 9"/>
          <p:cNvCxnSpPr/>
          <p:nvPr/>
        </p:nvCxnSpPr>
        <p:spPr>
          <a:xfrm>
            <a:off x="4698720" y="2401560"/>
            <a:ext cx="2160" cy="259560"/>
          </a:xfrm>
          <a:prstGeom prst="straightConnector1">
            <a:avLst/>
          </a:prstGeom>
          <a:ln w="9360">
            <a:solidFill>
              <a:srgbClr val="595959"/>
            </a:solidFill>
            <a:round/>
            <a:tailEnd type="triangle" w="med" len="med"/>
          </a:ln>
        </p:spPr>
      </p:cxnSp>
      <p:cxnSp>
        <p:nvCxnSpPr>
          <p:cNvPr id="13" name="Line 10"/>
          <p:cNvCxnSpPr/>
          <p:nvPr/>
        </p:nvCxnSpPr>
        <p:spPr>
          <a:xfrm>
            <a:off x="4698720" y="3100680"/>
            <a:ext cx="2160" cy="186480"/>
          </a:xfrm>
          <a:prstGeom prst="straightConnector1">
            <a:avLst/>
          </a:prstGeom>
          <a:ln w="9360">
            <a:solidFill>
              <a:srgbClr val="595959"/>
            </a:solidFill>
            <a:round/>
            <a:tailEnd type="triangle" w="med" len="med"/>
          </a:ln>
        </p:spPr>
      </p:cxnSp>
      <p:cxnSp>
        <p:nvCxnSpPr>
          <p:cNvPr id="14" name="Line 11"/>
          <p:cNvCxnSpPr>
            <a:stCxn id="6" idx="2"/>
          </p:cNvCxnSpPr>
          <p:nvPr/>
        </p:nvCxnSpPr>
        <p:spPr>
          <a:xfrm flipH="1">
            <a:off x="2011680" y="3726000"/>
            <a:ext cx="2687400" cy="572040"/>
          </a:xfrm>
          <a:prstGeom prst="straightConnector1">
            <a:avLst/>
          </a:prstGeom>
          <a:ln w="9360">
            <a:solidFill>
              <a:srgbClr val="595959"/>
            </a:solidFill>
            <a:round/>
            <a:tailEnd type="triangle" w="med" len="med"/>
          </a:ln>
        </p:spPr>
      </p:cxnSp>
      <p:cxnSp>
        <p:nvCxnSpPr>
          <p:cNvPr id="15" name="Line 12"/>
          <p:cNvCxnSpPr>
            <a:stCxn id="6" idx="2"/>
          </p:cNvCxnSpPr>
          <p:nvPr/>
        </p:nvCxnSpPr>
        <p:spPr>
          <a:xfrm>
            <a:off x="4698720" y="3726000"/>
            <a:ext cx="2433960" cy="572040"/>
          </a:xfrm>
          <a:prstGeom prst="straightConnector1">
            <a:avLst/>
          </a:prstGeom>
          <a:ln w="9360">
            <a:solidFill>
              <a:srgbClr val="595959"/>
            </a:solidFill>
            <a:round/>
            <a:tailEnd type="triangle" w="med" len="med"/>
          </a:ln>
        </p:spPr>
      </p:cxnSp>
      <p:cxnSp>
        <p:nvCxnSpPr>
          <p:cNvPr id="16" name="Line 13"/>
          <p:cNvCxnSpPr/>
          <p:nvPr/>
        </p:nvCxnSpPr>
        <p:spPr>
          <a:xfrm flipH="1">
            <a:off x="914400" y="4789800"/>
            <a:ext cx="1160640" cy="367200"/>
          </a:xfrm>
          <a:prstGeom prst="straightConnector1">
            <a:avLst/>
          </a:prstGeom>
          <a:ln w="9360">
            <a:solidFill>
              <a:srgbClr val="595959"/>
            </a:solidFill>
            <a:round/>
            <a:tailEnd type="triangle" w="med" len="med"/>
          </a:ln>
        </p:spPr>
      </p:cxnSp>
      <p:cxnSp>
        <p:nvCxnSpPr>
          <p:cNvPr id="17" name="Line 14"/>
          <p:cNvCxnSpPr>
            <a:endCxn id="7" idx="0"/>
          </p:cNvCxnSpPr>
          <p:nvPr/>
        </p:nvCxnSpPr>
        <p:spPr>
          <a:xfrm>
            <a:off x="2074680" y="4789800"/>
            <a:ext cx="971280" cy="366840"/>
          </a:xfrm>
          <a:prstGeom prst="straightConnector1">
            <a:avLst/>
          </a:prstGeom>
          <a:ln w="9360">
            <a:solidFill>
              <a:srgbClr val="595959"/>
            </a:solidFill>
            <a:round/>
            <a:tailEnd type="triangle" w="med" len="med"/>
          </a:ln>
        </p:spPr>
      </p:cxnSp>
      <p:cxnSp>
        <p:nvCxnSpPr>
          <p:cNvPr id="18" name="Line 15"/>
          <p:cNvCxnSpPr>
            <a:endCxn id="8" idx="0"/>
          </p:cNvCxnSpPr>
          <p:nvPr/>
        </p:nvCxnSpPr>
        <p:spPr>
          <a:xfrm flipH="1">
            <a:off x="6098040" y="4789800"/>
            <a:ext cx="1034640" cy="348480"/>
          </a:xfrm>
          <a:prstGeom prst="straightConnector1">
            <a:avLst/>
          </a:prstGeom>
          <a:ln w="9360">
            <a:solidFill>
              <a:srgbClr val="595959"/>
            </a:solidFill>
            <a:round/>
            <a:tailEnd type="triangle" w="med" len="med"/>
          </a:ln>
        </p:spPr>
      </p:cxnSp>
      <p:cxnSp>
        <p:nvCxnSpPr>
          <p:cNvPr id="19" name="Line 16"/>
          <p:cNvCxnSpPr>
            <a:endCxn id="9" idx="0"/>
          </p:cNvCxnSpPr>
          <p:nvPr/>
        </p:nvCxnSpPr>
        <p:spPr>
          <a:xfrm>
            <a:off x="7132320" y="4789800"/>
            <a:ext cx="1034280" cy="348480"/>
          </a:xfrm>
          <a:prstGeom prst="straightConnector1">
            <a:avLst/>
          </a:prstGeom>
          <a:ln w="9360">
            <a:solidFill>
              <a:srgbClr val="595959"/>
            </a:solidFill>
            <a:round/>
            <a:tailEnd type="triangle" w="med" len="med"/>
          </a:ln>
        </p:spPr>
      </p:cxnSp>
      <p:sp>
        <p:nvSpPr>
          <p:cNvPr id="20" name="CustomShape 17"/>
          <p:cNvSpPr/>
          <p:nvPr/>
        </p:nvSpPr>
        <p:spPr>
          <a:xfrm>
            <a:off x="274320" y="266940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Assembly</a:t>
            </a:r>
            <a:endParaRPr lang="en-US" sz="1800" b="0" strike="noStrike" spc="-1">
              <a:solidFill>
                <a:srgbClr val="000000"/>
              </a:solidFill>
              <a:uFill>
                <a:solidFill>
                  <a:srgbClr val="FFFFFF"/>
                </a:solidFill>
              </a:uFill>
              <a:latin typeface="Arial"/>
            </a:endParaRPr>
          </a:p>
        </p:txBody>
      </p:sp>
      <p:cxnSp>
        <p:nvCxnSpPr>
          <p:cNvPr id="21" name="Line 18"/>
          <p:cNvCxnSpPr>
            <a:endCxn id="20" idx="3"/>
          </p:cNvCxnSpPr>
          <p:nvPr/>
        </p:nvCxnSpPr>
        <p:spPr>
          <a:xfrm flipH="1">
            <a:off x="1680840" y="2871360"/>
            <a:ext cx="2315160" cy="18000"/>
          </a:xfrm>
          <a:prstGeom prst="straightConnector1">
            <a:avLst/>
          </a:prstGeom>
          <a:ln w="9360">
            <a:solidFill>
              <a:srgbClr val="595959"/>
            </a:solidFill>
            <a:round/>
            <a:tailEnd type="triangle" w="med" len="med"/>
          </a:ln>
        </p:spPr>
      </p:cxnSp>
      <p:sp>
        <p:nvSpPr>
          <p:cNvPr id="22" name="CustomShape 19"/>
          <p:cNvSpPr/>
          <p:nvPr/>
        </p:nvSpPr>
        <p:spPr>
          <a:xfrm>
            <a:off x="4002120" y="128016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Sequencing</a:t>
            </a:r>
            <a:endParaRPr lang="en-US" sz="1800" b="0" strike="noStrike" spc="-1">
              <a:solidFill>
                <a:srgbClr val="000000"/>
              </a:solidFill>
              <a:uFill>
                <a:solidFill>
                  <a:srgbClr val="FFFFFF"/>
                </a:solidFill>
              </a:uFill>
              <a:latin typeface="Arial"/>
            </a:endParaRPr>
          </a:p>
        </p:txBody>
      </p:sp>
      <p:sp>
        <p:nvSpPr>
          <p:cNvPr id="23" name="CustomShape 20"/>
          <p:cNvSpPr/>
          <p:nvPr/>
        </p:nvSpPr>
        <p:spPr>
          <a:xfrm>
            <a:off x="5303520" y="4297680"/>
            <a:ext cx="3657600" cy="1463040"/>
          </a:xfrm>
          <a:custGeom>
            <a:avLst/>
            <a:gdLst/>
            <a:ahLst/>
            <a:cxnLst/>
            <a:rect l="0" t="0" r="r" b="b"/>
            <a:pathLst>
              <a:path w="10162" h="4066">
                <a:moveTo>
                  <a:pt x="677" y="0"/>
                </a:moveTo>
                <a:cubicBezTo>
                  <a:pt x="338" y="0"/>
                  <a:pt x="0" y="338"/>
                  <a:pt x="0" y="677"/>
                </a:cubicBezTo>
                <a:lnTo>
                  <a:pt x="0" y="3387"/>
                </a:lnTo>
                <a:cubicBezTo>
                  <a:pt x="0" y="3726"/>
                  <a:pt x="338" y="4065"/>
                  <a:pt x="677" y="4065"/>
                </a:cubicBezTo>
                <a:lnTo>
                  <a:pt x="9483" y="4065"/>
                </a:lnTo>
                <a:cubicBezTo>
                  <a:pt x="9822" y="4065"/>
                  <a:pt x="10161" y="3726"/>
                  <a:pt x="10161" y="3387"/>
                </a:cubicBezTo>
                <a:lnTo>
                  <a:pt x="10161" y="677"/>
                </a:lnTo>
                <a:cubicBezTo>
                  <a:pt x="10161" y="338"/>
                  <a:pt x="9822" y="0"/>
                  <a:pt x="9483" y="0"/>
                </a:cubicBezTo>
                <a:lnTo>
                  <a:pt x="677" y="0"/>
                </a:lnTo>
              </a:path>
            </a:pathLst>
          </a:custGeom>
          <a:noFill/>
          <a:ln>
            <a:solidFill>
              <a:srgbClr val="3465A4"/>
            </a:solidFill>
          </a:ln>
        </p:spPr>
        <p:style>
          <a:lnRef idx="0">
            <a:scrgbClr r="0" g="0" b="0"/>
          </a:lnRef>
          <a:fillRef idx="0">
            <a:scrgbClr r="0" g="0" b="0"/>
          </a:fillRef>
          <a:effectRef idx="0">
            <a:scrgbClr r="0" g="0" b="0"/>
          </a:effectRef>
          <a:fontRef idx="minor"/>
        </p:style>
      </p:sp>
      <p:sp>
        <p:nvSpPr>
          <p:cNvPr id="24" name="CustomShape 21"/>
          <p:cNvSpPr/>
          <p:nvPr/>
        </p:nvSpPr>
        <p:spPr>
          <a:xfrm>
            <a:off x="182880" y="4297680"/>
            <a:ext cx="3657600" cy="1463040"/>
          </a:xfrm>
          <a:custGeom>
            <a:avLst/>
            <a:gdLst/>
            <a:ahLst/>
            <a:cxnLst/>
            <a:rect l="0" t="0" r="r" b="b"/>
            <a:pathLst>
              <a:path w="10162" h="4066">
                <a:moveTo>
                  <a:pt x="677" y="0"/>
                </a:moveTo>
                <a:cubicBezTo>
                  <a:pt x="338" y="0"/>
                  <a:pt x="0" y="338"/>
                  <a:pt x="0" y="677"/>
                </a:cubicBezTo>
                <a:lnTo>
                  <a:pt x="0" y="3387"/>
                </a:lnTo>
                <a:cubicBezTo>
                  <a:pt x="0" y="3726"/>
                  <a:pt x="338" y="4065"/>
                  <a:pt x="677" y="4065"/>
                </a:cubicBezTo>
                <a:lnTo>
                  <a:pt x="9483" y="4065"/>
                </a:lnTo>
                <a:cubicBezTo>
                  <a:pt x="9822" y="4065"/>
                  <a:pt x="10161" y="3726"/>
                  <a:pt x="10161" y="3387"/>
                </a:cubicBezTo>
                <a:lnTo>
                  <a:pt x="10161" y="677"/>
                </a:lnTo>
                <a:cubicBezTo>
                  <a:pt x="10161" y="338"/>
                  <a:pt x="9822" y="0"/>
                  <a:pt x="9483" y="0"/>
                </a:cubicBezTo>
                <a:lnTo>
                  <a:pt x="677" y="0"/>
                </a:lnTo>
              </a:path>
            </a:pathLst>
          </a:custGeom>
          <a:noFill/>
          <a:ln>
            <a:solidFill>
              <a:srgbClr val="3465A4"/>
            </a:solidFill>
          </a:ln>
        </p:spPr>
        <p:style>
          <a:lnRef idx="0">
            <a:scrgbClr r="0" g="0" b="0"/>
          </a:lnRef>
          <a:fillRef idx="0">
            <a:scrgbClr r="0" g="0" b="0"/>
          </a:fillRef>
          <a:effectRef idx="0">
            <a:scrgbClr r="0" g="0" b="0"/>
          </a:effectRef>
          <a:fontRef idx="minor"/>
        </p:style>
      </p:sp>
      <p:sp>
        <p:nvSpPr>
          <p:cNvPr id="25" name="CustomShape 22"/>
          <p:cNvSpPr/>
          <p:nvPr/>
        </p:nvSpPr>
        <p:spPr>
          <a:xfrm>
            <a:off x="3995640" y="265176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Fastq(c)</a:t>
            </a:r>
            <a:endParaRPr lang="en-US" sz="1800" b="0" strike="noStrike" spc="-1">
              <a:solidFill>
                <a:srgbClr val="000000"/>
              </a:solidFill>
              <a:uFill>
                <a:solidFill>
                  <a:srgbClr val="FFFFFF"/>
                </a:solidFill>
              </a:uFill>
              <a:latin typeface="Arial"/>
            </a:endParaRPr>
          </a:p>
        </p:txBody>
      </p:sp>
      <p:sp>
        <p:nvSpPr>
          <p:cNvPr id="26" name="CustomShape 23"/>
          <p:cNvSpPr/>
          <p:nvPr/>
        </p:nvSpPr>
        <p:spPr>
          <a:xfrm>
            <a:off x="6400800" y="434988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Counting</a:t>
            </a:r>
            <a:endParaRPr lang="en-US" sz="1800" b="0" strike="noStrike" spc="-1">
              <a:solidFill>
                <a:srgbClr val="000000"/>
              </a:solidFill>
              <a:uFill>
                <a:solidFill>
                  <a:srgbClr val="FFFFFF"/>
                </a:solidFill>
              </a:uFill>
              <a:latin typeface="Arial"/>
            </a:endParaRPr>
          </a:p>
        </p:txBody>
      </p:sp>
      <p:sp>
        <p:nvSpPr>
          <p:cNvPr id="27" name="CustomShape 24"/>
          <p:cNvSpPr/>
          <p:nvPr/>
        </p:nvSpPr>
        <p:spPr>
          <a:xfrm>
            <a:off x="1371600" y="4349880"/>
            <a:ext cx="1406520" cy="439920"/>
          </a:xfrm>
          <a:prstGeom prst="rect">
            <a:avLst/>
          </a:prstGeom>
          <a:solidFill>
            <a:srgbClr val="99CCCC"/>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Variant Calling</a:t>
            </a:r>
            <a:endParaRPr lang="en-US" sz="1800" b="0" strike="noStrike" spc="-1">
              <a:solidFill>
                <a:srgbClr val="000000"/>
              </a:solidFill>
              <a:uFill>
                <a:solidFill>
                  <a:srgbClr val="FFFFFF"/>
                </a:solidFill>
              </a:uFill>
              <a:latin typeface="Arial"/>
            </a:endParaRPr>
          </a:p>
        </p:txBody>
      </p:sp>
      <p:sp>
        <p:nvSpPr>
          <p:cNvPr id="28" name="CustomShape 25"/>
          <p:cNvSpPr/>
          <p:nvPr/>
        </p:nvSpPr>
        <p:spPr>
          <a:xfrm>
            <a:off x="2525400" y="3931920"/>
            <a:ext cx="14065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DNA</a:t>
            </a:r>
            <a:endParaRPr lang="en-US" sz="1800" b="0" strike="noStrike" spc="-1">
              <a:solidFill>
                <a:srgbClr val="000000"/>
              </a:solidFill>
              <a:uFill>
                <a:solidFill>
                  <a:srgbClr val="FFFFFF"/>
                </a:solidFill>
              </a:uFill>
              <a:latin typeface="Arial"/>
            </a:endParaRPr>
          </a:p>
        </p:txBody>
      </p:sp>
      <p:sp>
        <p:nvSpPr>
          <p:cNvPr id="29" name="CustomShape 26"/>
          <p:cNvSpPr/>
          <p:nvPr/>
        </p:nvSpPr>
        <p:spPr>
          <a:xfrm>
            <a:off x="5212080" y="3931920"/>
            <a:ext cx="14065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dirty="0">
                <a:solidFill>
                  <a:srgbClr val="000000"/>
                </a:solidFill>
                <a:uFill>
                  <a:solidFill>
                    <a:srgbClr val="FFFFFF"/>
                  </a:solidFill>
                </a:uFill>
                <a:latin typeface="Arial"/>
                <a:ea typeface="Arial"/>
              </a:rPr>
              <a:t>RNA</a:t>
            </a:r>
            <a:endParaRPr lang="en-US" sz="1800" b="0" strike="noStrike" spc="-1" dirty="0">
              <a:solidFill>
                <a:srgbClr val="000000"/>
              </a:solidFill>
              <a:uFill>
                <a:solidFill>
                  <a:srgbClr val="FFFFFF"/>
                </a:solidFill>
              </a:uFill>
              <a:latin typeface="Arial"/>
            </a:endParaRPr>
          </a:p>
        </p:txBody>
      </p:sp>
      <p:sp>
        <p:nvSpPr>
          <p:cNvPr id="30" name="CustomShape 27"/>
          <p:cNvSpPr/>
          <p:nvPr/>
        </p:nvSpPr>
        <p:spPr>
          <a:xfrm>
            <a:off x="2286000" y="2762640"/>
            <a:ext cx="11887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DNA (RNA)</a:t>
            </a:r>
            <a:endParaRPr lang="en-US" sz="1800" b="0" strike="noStrike" spc="-1">
              <a:solidFill>
                <a:srgbClr val="000000"/>
              </a:solidFill>
              <a:uFill>
                <a:solidFill>
                  <a:srgbClr val="FFFFFF"/>
                </a:solidFill>
              </a:uFill>
              <a:latin typeface="Arial"/>
            </a:endParaRPr>
          </a:p>
        </p:txBody>
      </p:sp>
      <p:pic>
        <p:nvPicPr>
          <p:cNvPr id="31" name="Picture 30"/>
          <p:cNvPicPr/>
          <p:nvPr/>
        </p:nvPicPr>
        <p:blipFill>
          <a:blip r:embed="rId2"/>
          <a:stretch/>
        </p:blipFill>
        <p:spPr>
          <a:xfrm>
            <a:off x="5682960" y="1405283"/>
            <a:ext cx="2748960" cy="1828080"/>
          </a:xfrm>
          <a:prstGeom prst="rect">
            <a:avLst/>
          </a:prstGeom>
          <a:ln>
            <a:noFill/>
          </a:ln>
        </p:spPr>
      </p:pic>
    </p:spTree>
    <p:extLst>
      <p:ext uri="{BB962C8B-B14F-4D97-AF65-F5344CB8AC3E}">
        <p14:creationId xmlns:p14="http://schemas.microsoft.com/office/powerpoint/2010/main" val="11587271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Picture 509"/>
          <p:cNvPicPr/>
          <p:nvPr/>
        </p:nvPicPr>
        <p:blipFill>
          <a:blip r:embed="rId2"/>
          <a:stretch/>
        </p:blipFill>
        <p:spPr>
          <a:xfrm>
            <a:off x="-245520" y="-70200"/>
            <a:ext cx="9480960" cy="7111080"/>
          </a:xfrm>
          <a:prstGeom prst="rect">
            <a:avLst/>
          </a:prstGeom>
          <a:ln>
            <a:noFill/>
          </a:ln>
        </p:spPr>
      </p:pic>
    </p:spTree>
    <p:extLst>
      <p:ext uri="{BB962C8B-B14F-4D97-AF65-F5344CB8AC3E}">
        <p14:creationId xmlns:p14="http://schemas.microsoft.com/office/powerpoint/2010/main" val="37387773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CustomShape 1"/>
          <p:cNvSpPr/>
          <p:nvPr/>
        </p:nvSpPr>
        <p:spPr>
          <a:xfrm>
            <a:off x="441000" y="1188720"/>
            <a:ext cx="8520120" cy="5731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454" name="CustomShape 2"/>
          <p:cNvSpPr/>
          <p:nvPr/>
        </p:nvSpPr>
        <p:spPr>
          <a:xfrm>
            <a:off x="457200" y="1554480"/>
            <a:ext cx="3711600" cy="126828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marL="216000" indent="-216000" algn="ctr">
              <a:lnSpc>
                <a:spcPct val="100000"/>
              </a:lnSpc>
              <a:buClr>
                <a:srgbClr val="000000"/>
              </a:buClr>
              <a:buSzPct val="45000"/>
              <a:buFont typeface="Wingdings" charset="2"/>
              <a:buChar char=""/>
            </a:pPr>
            <a:r>
              <a:rPr lang="en-US" sz="1100" b="0" strike="noStrike" spc="-1" dirty="0">
                <a:solidFill>
                  <a:srgbClr val="595959"/>
                </a:solidFill>
                <a:uFill>
                  <a:solidFill>
                    <a:srgbClr val="FFFFFF"/>
                  </a:solidFill>
                </a:uFill>
                <a:latin typeface="Arial"/>
                <a:ea typeface="Arial"/>
              </a:rPr>
              <a:t>Mapping refers to the process of aligning short reads to a reference sequence, whether the reference is a complete genome, transcriptome, or </a:t>
            </a:r>
            <a:r>
              <a:rPr lang="en-US" sz="1100" b="0" i="1" strike="noStrike" spc="-1" dirty="0">
                <a:solidFill>
                  <a:srgbClr val="595959"/>
                </a:solidFill>
                <a:uFill>
                  <a:solidFill>
                    <a:srgbClr val="FFFFFF"/>
                  </a:solidFill>
                </a:uFill>
                <a:latin typeface="Arial"/>
                <a:ea typeface="Arial"/>
              </a:rPr>
              <a:t>de novo</a:t>
            </a:r>
            <a:r>
              <a:rPr lang="en-US" sz="1100" b="0" strike="noStrike" spc="-1" dirty="0">
                <a:solidFill>
                  <a:srgbClr val="595959"/>
                </a:solidFill>
                <a:uFill>
                  <a:solidFill>
                    <a:srgbClr val="FFFFFF"/>
                  </a:solidFill>
                </a:uFill>
                <a:latin typeface="Arial"/>
                <a:ea typeface="Arial"/>
              </a:rPr>
              <a:t> assembly.</a:t>
            </a:r>
            <a:endParaRPr lang="en-US" sz="1800" b="0" strike="noStrike" spc="-1" dirty="0">
              <a:solidFill>
                <a:srgbClr val="000000"/>
              </a:solidFill>
              <a:uFill>
                <a:solidFill>
                  <a:srgbClr val="FFFFFF"/>
                </a:solidFill>
              </a:uFill>
              <a:latin typeface="Arial"/>
            </a:endParaRPr>
          </a:p>
          <a:p>
            <a:pPr>
              <a:lnSpc>
                <a:spcPct val="100000"/>
              </a:lnSpc>
              <a:buClr>
                <a:srgbClr val="000000"/>
              </a:buClr>
              <a:buSzPct val="45000"/>
            </a:pPr>
            <a:r>
              <a:rPr lang="en-US" sz="1100" b="0" strike="noStrike" spc="-1" dirty="0">
                <a:solidFill>
                  <a:srgbClr val="595959"/>
                </a:solidFill>
                <a:uFill>
                  <a:solidFill>
                    <a:srgbClr val="FFFFFF"/>
                  </a:solidFill>
                </a:uFill>
                <a:latin typeface="Arial"/>
                <a:ea typeface="Arial"/>
              </a:rPr>
              <a:t> </a:t>
            </a:r>
            <a:endParaRPr lang="en-US" sz="1800" b="0" strike="noStrike" spc="-1" dirty="0">
              <a:solidFill>
                <a:srgbClr val="000000"/>
              </a:solidFill>
              <a:uFill>
                <a:solidFill>
                  <a:srgbClr val="FFFFFF"/>
                </a:solidFill>
              </a:uFill>
              <a:latin typeface="Arial"/>
            </a:endParaRPr>
          </a:p>
          <a:p>
            <a:pPr algn="r">
              <a:lnSpc>
                <a:spcPct val="100000"/>
              </a:lnSpc>
              <a:buClr>
                <a:srgbClr val="000000"/>
              </a:buClr>
              <a:buSzPct val="45000"/>
            </a:pPr>
            <a:r>
              <a:rPr lang="en-US" sz="1000" b="0" strike="noStrike" spc="-1" dirty="0">
                <a:solidFill>
                  <a:srgbClr val="595959"/>
                </a:solidFill>
                <a:uFill>
                  <a:solidFill>
                    <a:srgbClr val="FFFFFF"/>
                  </a:solidFill>
                </a:uFill>
                <a:latin typeface="Arial"/>
                <a:ea typeface="Arial"/>
              </a:rPr>
              <a:t>--http://sfg.stanford.edu/mapping.html</a:t>
            </a:r>
            <a:endParaRPr lang="en-US" sz="1800" b="0" strike="noStrike" spc="-1" dirty="0">
              <a:solidFill>
                <a:srgbClr val="000000"/>
              </a:solidFill>
              <a:uFill>
                <a:solidFill>
                  <a:srgbClr val="FFFFFF"/>
                </a:solidFill>
              </a:uFill>
              <a:latin typeface="Arial"/>
            </a:endParaRPr>
          </a:p>
        </p:txBody>
      </p:sp>
      <p:pic>
        <p:nvPicPr>
          <p:cNvPr id="455" name="Picture 454"/>
          <p:cNvPicPr/>
          <p:nvPr/>
        </p:nvPicPr>
        <p:blipFill>
          <a:blip r:embed="rId2"/>
          <a:stretch/>
        </p:blipFill>
        <p:spPr>
          <a:xfrm>
            <a:off x="3200400" y="3291840"/>
            <a:ext cx="5099040" cy="2249640"/>
          </a:xfrm>
          <a:prstGeom prst="rect">
            <a:avLst/>
          </a:prstGeom>
          <a:ln>
            <a:noFill/>
          </a:ln>
        </p:spPr>
      </p:pic>
      <p:sp>
        <p:nvSpPr>
          <p:cNvPr id="456" name="CustomShape 3"/>
          <p:cNvSpPr/>
          <p:nvPr/>
        </p:nvSpPr>
        <p:spPr>
          <a:xfrm>
            <a:off x="441000" y="5268600"/>
            <a:ext cx="5056200" cy="577800"/>
          </a:xfrm>
          <a:prstGeom prst="rect">
            <a:avLst/>
          </a:prstGeom>
          <a:noFill/>
          <a:ln>
            <a:noFill/>
          </a:ln>
        </p:spPr>
        <p:style>
          <a:lnRef idx="0">
            <a:scrgbClr r="0" g="0" b="0"/>
          </a:lnRef>
          <a:fillRef idx="0">
            <a:scrgbClr r="0" g="0" b="0"/>
          </a:fillRef>
          <a:effectRef idx="0">
            <a:scrgbClr r="0" g="0" b="0"/>
          </a:effectRef>
          <a:fontRef idx="minor"/>
        </p:style>
      </p:sp>
      <p:sp>
        <p:nvSpPr>
          <p:cNvPr id="457" name="TextShape 4"/>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Mapping to Reference Genome</a:t>
            </a:r>
            <a:endParaRPr lang="en-US" sz="18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extShape 1"/>
          <p:cNvSpPr txBox="1"/>
          <p:nvPr/>
        </p:nvSpPr>
        <p:spPr>
          <a:xfrm>
            <a:off x="973080" y="1588680"/>
            <a:ext cx="7347960" cy="2983320"/>
          </a:xfrm>
          <a:prstGeom prst="rect">
            <a:avLst/>
          </a:prstGeom>
          <a:noFill/>
          <a:ln>
            <a:noFill/>
          </a:ln>
        </p:spPr>
        <p:txBody>
          <a:bodyPr lIns="0" tIns="0" rIns="0" bIns="0"/>
          <a:lstStyle/>
          <a:p>
            <a:pPr marL="558720" indent="-557280">
              <a:buClr>
                <a:srgbClr val="000000"/>
              </a:buClr>
              <a:buSzPct val="45000"/>
              <a:buFont typeface="Wingdings" charset="2"/>
              <a:buChar char=""/>
            </a:pPr>
            <a:r>
              <a:rPr lang="en-US" sz="1800" b="0" strike="noStrike" spc="-1">
                <a:solidFill>
                  <a:srgbClr val="000000"/>
                </a:solidFill>
                <a:uFill>
                  <a:solidFill>
                    <a:srgbClr val="FFFFFF"/>
                  </a:solidFill>
                </a:uFill>
                <a:latin typeface="Arial"/>
              </a:rPr>
              <a:t>Reference </a:t>
            </a:r>
            <a:r>
              <a:rPr lang="en-US" sz="1800" b="0" strike="noStrike" spc="-1">
                <a:solidFill>
                  <a:srgbClr val="FF3333"/>
                </a:solidFill>
                <a:uFill>
                  <a:solidFill>
                    <a:srgbClr val="FFFFFF"/>
                  </a:solidFill>
                </a:uFill>
                <a:latin typeface="Arial"/>
              </a:rPr>
              <a:t>Ch1</a:t>
            </a:r>
            <a:r>
              <a:rPr lang="en-US" sz="1800" b="0" strike="noStrike" spc="-1">
                <a:solidFill>
                  <a:srgbClr val="000000"/>
                </a:solidFill>
                <a:uFill>
                  <a:solidFill>
                    <a:srgbClr val="FFFFFF"/>
                  </a:solidFill>
                </a:uFill>
                <a:latin typeface="Arial"/>
              </a:rPr>
              <a:t>:</a:t>
            </a:r>
            <a:endParaRPr lang="en-US" sz="3200" b="0" strike="noStrike" spc="-1">
              <a:solidFill>
                <a:srgbClr val="000000"/>
              </a:solidFill>
              <a:uFill>
                <a:solidFill>
                  <a:srgbClr val="FFFFFF"/>
                </a:solidFill>
              </a:uFill>
              <a:latin typeface="Arial"/>
            </a:endParaRPr>
          </a:p>
          <a:p>
            <a:pPr marL="342720" indent="-341280"/>
            <a:r>
              <a:rPr lang="en-US" sz="1800" b="0" strike="noStrike" spc="-1">
                <a:solidFill>
                  <a:srgbClr val="000000"/>
                </a:solidFill>
                <a:uFill>
                  <a:solidFill>
                    <a:srgbClr val="FFFFFF"/>
                  </a:solidFill>
                </a:uFill>
                <a:latin typeface="Arial"/>
              </a:rPr>
              <a:t>        1234567890123456</a:t>
            </a:r>
            <a:endParaRPr lang="en-US" sz="3200" b="0" strike="noStrike" spc="-1">
              <a:solidFill>
                <a:srgbClr val="000000"/>
              </a:solidFill>
              <a:uFill>
                <a:solidFill>
                  <a:srgbClr val="FFFFFF"/>
                </a:solidFill>
              </a:uFill>
              <a:latin typeface="Arial"/>
            </a:endParaRPr>
          </a:p>
          <a:p>
            <a:pPr marL="342720" indent="-341280"/>
            <a:r>
              <a:rPr lang="en-US" sz="1800" b="0" strike="noStrike" spc="-1">
                <a:solidFill>
                  <a:srgbClr val="000000"/>
                </a:solidFill>
                <a:uFill>
                  <a:solidFill>
                    <a:srgbClr val="FFFFFF"/>
                  </a:solidFill>
                </a:uFill>
                <a:latin typeface="Arial"/>
              </a:rPr>
              <a:t>        ATGGTTACACCATT</a:t>
            </a:r>
            <a:endParaRPr lang="en-US" sz="3200" b="0" strike="noStrike" spc="-1">
              <a:solidFill>
                <a:srgbClr val="000000"/>
              </a:solidFill>
              <a:uFill>
                <a:solidFill>
                  <a:srgbClr val="FFFFFF"/>
                </a:solidFill>
              </a:uFill>
              <a:latin typeface="Arial"/>
            </a:endParaRPr>
          </a:p>
          <a:p>
            <a:pPr marL="558720" indent="-557280">
              <a:buClr>
                <a:srgbClr val="000000"/>
              </a:buClr>
              <a:buSzPct val="45000"/>
              <a:buFont typeface="Wingdings" charset="2"/>
              <a:buChar char=""/>
            </a:pPr>
            <a:r>
              <a:rPr lang="en-US" sz="1800" b="0" strike="noStrike" spc="-1">
                <a:solidFill>
                  <a:srgbClr val="000000"/>
                </a:solidFill>
                <a:uFill>
                  <a:solidFill>
                    <a:srgbClr val="FFFFFF"/>
                  </a:solidFill>
                </a:uFill>
                <a:latin typeface="Arial"/>
              </a:rPr>
              <a:t>Read:</a:t>
            </a:r>
            <a:endParaRPr lang="en-US" sz="3200" b="0" strike="noStrike" spc="-1">
              <a:solidFill>
                <a:srgbClr val="000000"/>
              </a:solidFill>
              <a:uFill>
                <a:solidFill>
                  <a:srgbClr val="FFFFFF"/>
                </a:solidFill>
              </a:uFill>
              <a:latin typeface="Arial"/>
            </a:endParaRPr>
          </a:p>
          <a:p>
            <a:pPr marL="342720" indent="-341280"/>
            <a:r>
              <a:rPr lang="en-US" sz="1800" b="0" strike="noStrike" spc="-1">
                <a:solidFill>
                  <a:srgbClr val="000000"/>
                </a:solidFill>
                <a:uFill>
                  <a:solidFill>
                    <a:srgbClr val="FFFFFF"/>
                  </a:solidFill>
                </a:uFill>
                <a:latin typeface="Arial"/>
              </a:rPr>
              <a:t>			GGTTCA</a:t>
            </a:r>
            <a:endParaRPr lang="en-US" sz="3200" b="0" strike="noStrike" spc="-1">
              <a:solidFill>
                <a:srgbClr val="000000"/>
              </a:solidFill>
              <a:uFill>
                <a:solidFill>
                  <a:srgbClr val="FFFFFF"/>
                </a:solidFill>
              </a:uFill>
              <a:latin typeface="Arial"/>
            </a:endParaRPr>
          </a:p>
          <a:p>
            <a:pPr marL="558720" indent="-557280">
              <a:buClr>
                <a:srgbClr val="000000"/>
              </a:buClr>
              <a:buSzPct val="45000"/>
              <a:buFont typeface="Wingdings" charset="2"/>
              <a:buChar char=""/>
            </a:pPr>
            <a:r>
              <a:rPr lang="en-US" sz="1800" b="0" strike="noStrike" spc="-1">
                <a:solidFill>
                  <a:srgbClr val="000000"/>
                </a:solidFill>
                <a:uFill>
                  <a:solidFill>
                    <a:srgbClr val="FFFFFF"/>
                  </a:solidFill>
                </a:uFill>
                <a:latin typeface="Arial"/>
              </a:rPr>
              <a:t>Possible alignment:</a:t>
            </a:r>
            <a:endParaRPr lang="en-US" sz="3200" b="0" strike="noStrike" spc="-1">
              <a:solidFill>
                <a:srgbClr val="000000"/>
              </a:solidFill>
              <a:uFill>
                <a:solidFill>
                  <a:srgbClr val="FFFFFF"/>
                </a:solidFill>
              </a:uFill>
              <a:latin typeface="Arial"/>
            </a:endParaRPr>
          </a:p>
          <a:p>
            <a:pPr marL="1206360" lvl="3" indent="-557280">
              <a:lnSpc>
                <a:spcPct val="94000"/>
              </a:lnSpc>
            </a:pPr>
            <a:r>
              <a:rPr lang="en-US" sz="1800" b="0" strike="noStrike" spc="-1">
                <a:solidFill>
                  <a:srgbClr val="000000"/>
                </a:solidFill>
                <a:uFill>
                  <a:solidFill>
                    <a:srgbClr val="FFFFFF"/>
                  </a:solidFill>
                </a:uFill>
                <a:latin typeface="Arial"/>
                <a:ea typeface="Droid Sans Fallback"/>
              </a:rPr>
              <a:t>AT</a:t>
            </a:r>
            <a:r>
              <a:rPr lang="en-US" sz="1800" b="0" strike="noStrike" spc="-1">
                <a:solidFill>
                  <a:srgbClr val="FF3333"/>
                </a:solidFill>
                <a:uFill>
                  <a:solidFill>
                    <a:srgbClr val="FFFFFF"/>
                  </a:solidFill>
                </a:uFill>
                <a:latin typeface="Arial"/>
                <a:ea typeface="Droid Sans Fallback"/>
              </a:rPr>
              <a:t>GGTTACA</a:t>
            </a:r>
            <a:r>
              <a:rPr lang="en-US" sz="1800" b="0" strike="noStrike" spc="-1">
                <a:solidFill>
                  <a:srgbClr val="000000"/>
                </a:solidFill>
                <a:uFill>
                  <a:solidFill>
                    <a:srgbClr val="FFFFFF"/>
                  </a:solidFill>
                </a:uFill>
                <a:latin typeface="Arial"/>
                <a:ea typeface="Droid Sans Fallback"/>
              </a:rPr>
              <a:t>CCATT</a:t>
            </a:r>
            <a:endParaRPr lang="en-US" sz="3200" b="0" strike="noStrike" spc="-1">
              <a:solidFill>
                <a:srgbClr val="000000"/>
              </a:solidFill>
              <a:uFill>
                <a:solidFill>
                  <a:srgbClr val="FFFFFF"/>
                </a:solidFill>
              </a:uFill>
              <a:latin typeface="Arial"/>
            </a:endParaRPr>
          </a:p>
          <a:p>
            <a:pPr marL="1206360" lvl="3" indent="-557280">
              <a:lnSpc>
                <a:spcPct val="94000"/>
              </a:lnSpc>
            </a:pPr>
            <a:r>
              <a:rPr lang="en-US" sz="1800" b="0" strike="noStrike" spc="-1">
                <a:solidFill>
                  <a:srgbClr val="000000"/>
                </a:solidFill>
                <a:uFill>
                  <a:solidFill>
                    <a:srgbClr val="FFFFFF"/>
                  </a:solidFill>
                </a:uFill>
                <a:latin typeface="Arial"/>
                <a:ea typeface="Droid Sans Fallback"/>
              </a:rPr>
              <a:t>     </a:t>
            </a:r>
            <a:r>
              <a:rPr lang="en-US" sz="1800" b="0" strike="noStrike" spc="-1">
                <a:solidFill>
                  <a:srgbClr val="FF3333"/>
                </a:solidFill>
                <a:uFill>
                  <a:solidFill>
                    <a:srgbClr val="FFFFFF"/>
                  </a:solidFill>
                </a:uFill>
                <a:latin typeface="Arial"/>
                <a:ea typeface="Droid Sans Fallback"/>
              </a:rPr>
              <a:t>GGTT-CA</a:t>
            </a:r>
            <a:endParaRPr lang="en-US" sz="3200" b="0" strike="noStrike" spc="-1">
              <a:solidFill>
                <a:srgbClr val="000000"/>
              </a:solidFill>
              <a:uFill>
                <a:solidFill>
                  <a:srgbClr val="FFFFFF"/>
                </a:solidFill>
              </a:uFill>
              <a:latin typeface="Arial"/>
            </a:endParaRPr>
          </a:p>
          <a:p>
            <a:pPr marL="558720" indent="-557280">
              <a:buClr>
                <a:srgbClr val="000000"/>
              </a:buClr>
              <a:buSzPct val="45000"/>
              <a:buFont typeface="Wingdings" charset="2"/>
              <a:buChar char=""/>
            </a:pPr>
            <a:r>
              <a:rPr lang="en-US" sz="1800" b="0" strike="noStrike" spc="-1">
                <a:solidFill>
                  <a:srgbClr val="000000"/>
                </a:solidFill>
                <a:uFill>
                  <a:solidFill>
                    <a:srgbClr val="FFFFFF"/>
                  </a:solidFill>
                </a:uFill>
                <a:latin typeface="Arial"/>
              </a:rPr>
              <a:t>Mapping: </a:t>
            </a:r>
            <a:r>
              <a:rPr lang="en-US" sz="1800" b="0" strike="noStrike" spc="-1">
                <a:solidFill>
                  <a:srgbClr val="FF3333"/>
                </a:solidFill>
                <a:uFill>
                  <a:solidFill>
                    <a:srgbClr val="FFFFFF"/>
                  </a:solidFill>
                </a:uFill>
                <a:latin typeface="Arial"/>
              </a:rPr>
              <a:t>Ch1-pos3</a:t>
            </a:r>
            <a:r>
              <a:rPr lang="en-US" sz="3200" b="0" strike="noStrike" spc="-1">
                <a:solidFill>
                  <a:srgbClr val="000000"/>
                </a:solidFill>
                <a:uFill>
                  <a:solidFill>
                    <a:srgbClr val="FFFFFF"/>
                  </a:solidFill>
                </a:uFill>
                <a:latin typeface="Arial"/>
              </a:rPr>
              <a:t> </a:t>
            </a:r>
          </a:p>
          <a:p>
            <a:pPr marL="990360" lvl="2" indent="-557280">
              <a:lnSpc>
                <a:spcPct val="94000"/>
              </a:lnSpc>
            </a:pPr>
            <a:r>
              <a:rPr lang="en-US" sz="2200" b="0" strike="noStrike" spc="-1">
                <a:solidFill>
                  <a:srgbClr val="000000"/>
                </a:solidFill>
                <a:uFill>
                  <a:solidFill>
                    <a:srgbClr val="FFFFFF"/>
                  </a:solidFill>
                </a:uFill>
                <a:latin typeface="Arial"/>
                <a:ea typeface="Droid Sans Fallback"/>
              </a:rPr>
              <a:t> </a:t>
            </a:r>
            <a:endParaRPr lang="en-US" sz="3200" b="0" strike="noStrike" spc="-1">
              <a:solidFill>
                <a:srgbClr val="000000"/>
              </a:solidFill>
              <a:uFill>
                <a:solidFill>
                  <a:srgbClr val="FFFFFF"/>
                </a:solidFill>
              </a:uFill>
              <a:latin typeface="Arial"/>
            </a:endParaRPr>
          </a:p>
        </p:txBody>
      </p:sp>
      <p:sp>
        <p:nvSpPr>
          <p:cNvPr id="459" name="CustomShape 2"/>
          <p:cNvSpPr/>
          <p:nvPr/>
        </p:nvSpPr>
        <p:spPr>
          <a:xfrm>
            <a:off x="4075560" y="2689200"/>
            <a:ext cx="3749760" cy="12240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lnSpc>
                <a:spcPct val="100000"/>
              </a:lnSpc>
              <a:buClr>
                <a:srgbClr val="000000"/>
              </a:buClr>
              <a:buSzPct val="45000"/>
              <a:buFont typeface="Wingdings" charset="2"/>
              <a:buChar char=""/>
            </a:pPr>
            <a:r>
              <a:rPr lang="en-US" sz="1100" b="0" i="1" strike="noStrike" spc="-1">
                <a:solidFill>
                  <a:srgbClr val="545454"/>
                </a:solidFill>
                <a:uFill>
                  <a:solidFill>
                    <a:srgbClr val="FFFFFF"/>
                  </a:solidFill>
                </a:uFill>
                <a:latin typeface="Arial"/>
                <a:ea typeface="Arial"/>
              </a:rPr>
              <a:t>“Also of note is that by this time the terms “read alignment” and “read mapping” had become interchangeable. The BWA and Bowtie papers both used both terms, as did many other papers.”</a:t>
            </a:r>
            <a:endParaRPr lang="en-US" sz="1800" b="0" strike="noStrike" spc="-1">
              <a:solidFill>
                <a:srgbClr val="000000"/>
              </a:solidFill>
              <a:uFill>
                <a:solidFill>
                  <a:srgbClr val="FFFFFF"/>
                </a:solidFill>
              </a:uFill>
              <a:latin typeface="Arial"/>
            </a:endParaRPr>
          </a:p>
          <a:p>
            <a:pPr marL="216000" indent="-216000" algn="r">
              <a:lnSpc>
                <a:spcPct val="100000"/>
              </a:lnSpc>
              <a:buClr>
                <a:srgbClr val="000000"/>
              </a:buClr>
              <a:buSzPct val="45000"/>
              <a:buFont typeface="Wingdings" charset="2"/>
              <a:buChar char=""/>
            </a:pPr>
            <a:r>
              <a:rPr lang="en-US" sz="800" b="0" strike="noStrike" spc="-1">
                <a:solidFill>
                  <a:srgbClr val="545454"/>
                </a:solidFill>
                <a:uFill>
                  <a:solidFill>
                    <a:srgbClr val="FFFFFF"/>
                  </a:solidFill>
                </a:uFill>
                <a:latin typeface="Arial"/>
                <a:ea typeface="Arial"/>
              </a:rPr>
              <a:t>https://liorpachter.wordpress.com/2015/11/01/what-is-a-read-mapping/</a:t>
            </a:r>
            <a:endParaRPr lang="en-US" sz="1800" b="0" strike="noStrike" spc="-1">
              <a:solidFill>
                <a:srgbClr val="000000"/>
              </a:solidFill>
              <a:uFill>
                <a:solidFill>
                  <a:srgbClr val="FFFFFF"/>
                </a:solidFill>
              </a:uFill>
              <a:latin typeface="Arial"/>
            </a:endParaRPr>
          </a:p>
        </p:txBody>
      </p:sp>
      <p:sp>
        <p:nvSpPr>
          <p:cNvPr id="460" name="TextShape 3"/>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Mapping &amp; Alignment</a:t>
            </a:r>
            <a:endParaRPr lang="en-US" sz="18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199080" y="867600"/>
            <a:ext cx="8229600" cy="3724200"/>
          </a:xfrm>
          <a:custGeom>
            <a:avLst/>
            <a:gdLst/>
            <a:ahLst/>
            <a:cxnLst/>
            <a:rect l="l" t="t" r="r" b="b"/>
            <a:pathLst>
              <a:path w="22859" h="10348">
                <a:moveTo>
                  <a:pt x="0" y="0"/>
                </a:moveTo>
                <a:lnTo>
                  <a:pt x="22859" y="0"/>
                </a:lnTo>
                <a:lnTo>
                  <a:pt x="22859" y="10348"/>
                </a:lnTo>
                <a:lnTo>
                  <a:pt x="0" y="10348"/>
                </a:lnTo>
                <a:lnTo>
                  <a:pt x="0" y="0"/>
                </a:lnTo>
                <a:close/>
              </a:path>
            </a:pathLst>
          </a:custGeom>
          <a:noFill/>
          <a:ln>
            <a:noFill/>
          </a:ln>
        </p:spPr>
        <p:style>
          <a:lnRef idx="0">
            <a:scrgbClr r="0" g="0" b="0"/>
          </a:lnRef>
          <a:fillRef idx="0">
            <a:scrgbClr r="0" g="0" b="0"/>
          </a:fillRef>
          <a:effectRef idx="0">
            <a:scrgbClr r="0" g="0" b="0"/>
          </a:effectRef>
          <a:fontRef idx="minor"/>
        </p:style>
        <p:txBody>
          <a:bodyPr lIns="0" tIns="0" rIns="0" bIns="0"/>
          <a:lstStyle/>
          <a:p>
            <a:pPr marL="212400" indent="-209520"/>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210960" indent="-209520"/>
            <a:r>
              <a:rPr lang="nl-BE" sz="1400" b="0" strike="noStrike" spc="-1" dirty="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a:p>
            <a:pPr marL="425160" lvl="1" indent="-215640">
              <a:lnSpc>
                <a:spcPct val="100000"/>
              </a:lnSpc>
              <a:buClr>
                <a:srgbClr val="000000"/>
              </a:buClr>
              <a:buSzPct val="75000"/>
              <a:buFont typeface="Wingdings" charset="2"/>
              <a:buChar char=""/>
            </a:pPr>
            <a:r>
              <a:rPr lang="nl-BE" sz="1400" b="0" strike="noStrike" spc="-1" dirty="0" err="1">
                <a:solidFill>
                  <a:srgbClr val="000000"/>
                </a:solidFill>
                <a:uFill>
                  <a:solidFill>
                    <a:srgbClr val="FFFFFF"/>
                  </a:solidFill>
                </a:uFill>
                <a:latin typeface="Arial"/>
                <a:ea typeface="Droid Sans Fallback"/>
              </a:rPr>
              <a:t>genome.fa</a:t>
            </a:r>
            <a:r>
              <a:rPr lang="nl-BE" sz="1400" b="0" strike="noStrike" spc="-1" dirty="0">
                <a:solidFill>
                  <a:srgbClr val="000000"/>
                </a:solidFill>
                <a:uFill>
                  <a:solidFill>
                    <a:srgbClr val="FFFFFF"/>
                  </a:solidFill>
                </a:uFill>
                <a:latin typeface="Arial"/>
                <a:ea typeface="Droid Sans Fallback"/>
              </a:rPr>
              <a:t> </a:t>
            </a:r>
            <a:r>
              <a:rPr lang="nl-BE" sz="1400" b="0" strike="noStrike" spc="-1" dirty="0">
                <a:solidFill>
                  <a:srgbClr val="FF3333"/>
                </a:solidFill>
                <a:uFill>
                  <a:solidFill>
                    <a:srgbClr val="FFFFFF"/>
                  </a:solidFill>
                </a:uFill>
                <a:latin typeface="Arial"/>
                <a:ea typeface="Droid Sans Fallback"/>
              </a:rPr>
              <a:t>human-</a:t>
            </a:r>
            <a:r>
              <a:rPr lang="nl-BE" sz="1400" b="0" strike="noStrike" spc="-1" dirty="0" err="1">
                <a:solidFill>
                  <a:srgbClr val="FF3333"/>
                </a:solidFill>
                <a:uFill>
                  <a:solidFill>
                    <a:srgbClr val="FFFFFF"/>
                  </a:solidFill>
                </a:uFill>
                <a:latin typeface="Arial"/>
                <a:ea typeface="Droid Sans Fallback"/>
              </a:rPr>
              <a:t>readable</a:t>
            </a:r>
            <a:r>
              <a:rPr lang="nl-BE" sz="1400" b="0" strike="noStrike" spc="-1" dirty="0">
                <a:solidFill>
                  <a:srgbClr val="000000"/>
                </a:solidFill>
                <a:uFill>
                  <a:solidFill>
                    <a:srgbClr val="FFFFFF"/>
                  </a:solidFill>
                </a:uFill>
                <a:latin typeface="Arial"/>
                <a:ea typeface="Droid Sans Fallback"/>
              </a:rPr>
              <a:t> nucleotide </a:t>
            </a:r>
            <a:r>
              <a:rPr lang="nl-BE" sz="1400" b="0" strike="noStrike" spc="-1" dirty="0" err="1">
                <a:solidFill>
                  <a:srgbClr val="000000"/>
                </a:solidFill>
                <a:uFill>
                  <a:solidFill>
                    <a:srgbClr val="FFFFFF"/>
                  </a:solidFill>
                </a:uFill>
                <a:latin typeface="Arial"/>
                <a:ea typeface="Droid Sans Fallback"/>
              </a:rPr>
              <a:t>sequence</a:t>
            </a:r>
            <a:endParaRPr lang="en-US" sz="1800" b="0" strike="noStrike" spc="-1" dirty="0">
              <a:solidFill>
                <a:srgbClr val="000000"/>
              </a:solidFill>
              <a:uFill>
                <a:solidFill>
                  <a:srgbClr val="FFFFFF"/>
                </a:solidFill>
              </a:uFill>
              <a:latin typeface="Arial"/>
            </a:endParaRPr>
          </a:p>
          <a:p>
            <a:pPr marL="425160" lvl="1" indent="-215640">
              <a:lnSpc>
                <a:spcPct val="100000"/>
              </a:lnSpc>
              <a:buClr>
                <a:srgbClr val="000000"/>
              </a:buClr>
              <a:buSzPct val="75000"/>
              <a:buFont typeface="Wingdings" charset="2"/>
              <a:buChar char=""/>
            </a:pPr>
            <a:r>
              <a:rPr lang="nl-BE" sz="1400" b="0" strike="noStrike" spc="-1" dirty="0">
                <a:solidFill>
                  <a:srgbClr val="000000"/>
                </a:solidFill>
                <a:uFill>
                  <a:solidFill>
                    <a:srgbClr val="FFFFFF"/>
                  </a:solidFill>
                </a:uFill>
                <a:latin typeface="Arial"/>
                <a:ea typeface="Droid Sans Fallback"/>
              </a:rPr>
              <a:t>Species </a:t>
            </a:r>
            <a:r>
              <a:rPr lang="nl-BE" sz="1400" b="0" strike="noStrike" spc="-1" dirty="0" err="1">
                <a:solidFill>
                  <a:srgbClr val="000000"/>
                </a:solidFill>
                <a:uFill>
                  <a:solidFill>
                    <a:srgbClr val="FFFFFF"/>
                  </a:solidFill>
                </a:uFill>
                <a:latin typeface="Arial"/>
                <a:ea typeface="Droid Sans Fallback"/>
              </a:rPr>
              <a:t>dependent</a:t>
            </a:r>
            <a:endParaRPr lang="en-US" sz="1800" b="0" strike="noStrike" spc="-1" dirty="0">
              <a:solidFill>
                <a:srgbClr val="000000"/>
              </a:solidFill>
              <a:uFill>
                <a:solidFill>
                  <a:srgbClr val="FFFFFF"/>
                </a:solidFill>
              </a:uFill>
              <a:latin typeface="Arial"/>
            </a:endParaRPr>
          </a:p>
          <a:p>
            <a:pPr marL="425160" lvl="1" indent="-215640">
              <a:lnSpc>
                <a:spcPct val="100000"/>
              </a:lnSpc>
              <a:buClr>
                <a:srgbClr val="000000"/>
              </a:buClr>
              <a:buSzPct val="75000"/>
              <a:buFont typeface="Wingdings" charset="2"/>
              <a:buChar char=""/>
            </a:pPr>
            <a:r>
              <a:rPr lang="nl-BE" sz="1400" b="0" strike="noStrike" spc="-1" dirty="0">
                <a:solidFill>
                  <a:srgbClr val="000000"/>
                </a:solidFill>
                <a:uFill>
                  <a:solidFill>
                    <a:srgbClr val="FFFFFF"/>
                  </a:solidFill>
                </a:uFill>
                <a:latin typeface="Arial"/>
                <a:ea typeface="Droid Sans Fallback"/>
              </a:rPr>
              <a:t>Mouse </a:t>
            </a:r>
            <a:r>
              <a:rPr lang="nl-BE" sz="1400" b="0" strike="noStrike" spc="-1" dirty="0" err="1">
                <a:solidFill>
                  <a:srgbClr val="000000"/>
                </a:solidFill>
                <a:uFill>
                  <a:solidFill>
                    <a:srgbClr val="FFFFFF"/>
                  </a:solidFill>
                </a:uFill>
                <a:latin typeface="Arial"/>
                <a:ea typeface="Droid Sans Fallback"/>
              </a:rPr>
              <a:t>genome</a:t>
            </a:r>
            <a:r>
              <a:rPr lang="nl-BE" sz="1400" b="0" strike="noStrike" spc="-1" dirty="0">
                <a:solidFill>
                  <a:srgbClr val="000000"/>
                </a:solidFill>
                <a:uFill>
                  <a:solidFill>
                    <a:srgbClr val="FFFFFF"/>
                  </a:solidFill>
                </a:uFill>
                <a:latin typeface="Arial"/>
                <a:ea typeface="Droid Sans Fallback"/>
              </a:rPr>
              <a:t>: 2.6GB</a:t>
            </a:r>
            <a:endParaRPr lang="en-US" sz="1800" b="0" strike="noStrike" spc="-1" dirty="0">
              <a:solidFill>
                <a:srgbClr val="000000"/>
              </a:solidFill>
              <a:uFill>
                <a:solidFill>
                  <a:srgbClr val="FFFFFF"/>
                </a:solidFill>
              </a:uFill>
              <a:latin typeface="Arial"/>
            </a:endParaRPr>
          </a:p>
          <a:p>
            <a:pPr marL="425160" lvl="1" indent="-215640">
              <a:lnSpc>
                <a:spcPct val="100000"/>
              </a:lnSpc>
              <a:buClr>
                <a:srgbClr val="000000"/>
              </a:buClr>
              <a:buSzPct val="75000"/>
              <a:buFont typeface="Wingdings" charset="2"/>
              <a:buChar char=""/>
            </a:pPr>
            <a:r>
              <a:rPr lang="nl-BE" sz="1400" b="0" strike="noStrike" spc="-1" dirty="0" err="1">
                <a:solidFill>
                  <a:srgbClr val="FF3333"/>
                </a:solidFill>
                <a:uFill>
                  <a:solidFill>
                    <a:srgbClr val="FFFFFF"/>
                  </a:solidFill>
                </a:uFill>
                <a:latin typeface="Arial"/>
                <a:ea typeface="Droid Sans Fallback"/>
              </a:rPr>
              <a:t>Evolves</a:t>
            </a:r>
            <a:endParaRPr lang="en-US" sz="1800" b="0" strike="noStrike" spc="-1" dirty="0">
              <a:solidFill>
                <a:srgbClr val="000000"/>
              </a:solidFill>
              <a:uFill>
                <a:solidFill>
                  <a:srgbClr val="FFFFFF"/>
                </a:solidFill>
              </a:uFill>
              <a:latin typeface="Arial"/>
            </a:endParaRPr>
          </a:p>
          <a:p>
            <a:pPr marL="425160" lvl="1" indent="-215640">
              <a:lnSpc>
                <a:spcPct val="100000"/>
              </a:lnSpc>
            </a:pPr>
            <a:r>
              <a:rPr lang="nl-BE" sz="1400" b="0" strike="noStrike" spc="-1" dirty="0">
                <a:solidFill>
                  <a:srgbClr val="000000"/>
                </a:solidFill>
                <a:uFill>
                  <a:solidFill>
                    <a:srgbClr val="FFFFFF"/>
                  </a:solidFill>
                </a:uFill>
                <a:latin typeface="Arial"/>
                <a:ea typeface="Droid Sans Fallback"/>
              </a:rPr>
              <a:t> </a:t>
            </a:r>
            <a:endParaRPr lang="en-US" sz="1800" b="0" strike="noStrike" spc="-1" dirty="0">
              <a:solidFill>
                <a:srgbClr val="000000"/>
              </a:solidFill>
              <a:uFill>
                <a:solidFill>
                  <a:srgbClr val="FFFFFF"/>
                </a:solidFill>
              </a:uFill>
              <a:latin typeface="Arial"/>
            </a:endParaRPr>
          </a:p>
          <a:p>
            <a:pPr marL="212400" indent="-209520">
              <a:lnSpc>
                <a:spcPct val="100000"/>
              </a:lnSpc>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p:txBody>
      </p:sp>
      <p:pic>
        <p:nvPicPr>
          <p:cNvPr id="451" name="Picture 450"/>
          <p:cNvPicPr/>
          <p:nvPr/>
        </p:nvPicPr>
        <p:blipFill>
          <a:blip r:embed="rId2"/>
          <a:stretch/>
        </p:blipFill>
        <p:spPr>
          <a:xfrm>
            <a:off x="2560320" y="2286000"/>
            <a:ext cx="3749040" cy="3542400"/>
          </a:xfrm>
          <a:prstGeom prst="rect">
            <a:avLst/>
          </a:prstGeom>
          <a:ln>
            <a:noFill/>
          </a:ln>
        </p:spPr>
      </p:pic>
      <p:sp>
        <p:nvSpPr>
          <p:cNvPr id="452" name="TextShape 2"/>
          <p:cNvSpPr txBox="1"/>
          <p:nvPr/>
        </p:nvSpPr>
        <p:spPr>
          <a:xfrm>
            <a:off x="25920" y="2304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Reference Sequence in Fasta Format</a:t>
            </a:r>
            <a:endParaRPr lang="en-US" sz="18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910620" y="1771560"/>
            <a:ext cx="7347960" cy="2983320"/>
          </a:xfrm>
          <a:prstGeom prst="rect">
            <a:avLst/>
          </a:prstGeom>
          <a:noFill/>
          <a:ln>
            <a:noFill/>
          </a:ln>
        </p:spPr>
        <p:txBody>
          <a:bodyPr lIns="0" tIns="0" rIns="0" bIns="0" anchor="ctr"/>
          <a:lstStyle/>
          <a:p>
            <a:pPr marL="342720" indent="-341280">
              <a:buClr>
                <a:srgbClr val="000000"/>
              </a:buClr>
              <a:buSzPct val="45000"/>
              <a:buFont typeface="Wingdings" charset="2"/>
              <a:buChar char=""/>
            </a:pPr>
            <a:r>
              <a:rPr lang="en-US" sz="3600" spc="-1" dirty="0" err="1" smtClean="0">
                <a:solidFill>
                  <a:srgbClr val="002060"/>
                </a:solidFill>
                <a:uFill>
                  <a:solidFill>
                    <a:srgbClr val="FFFFFF"/>
                  </a:solidFill>
                </a:uFill>
                <a:latin typeface="Arial"/>
              </a:rPr>
              <a:t>RNASeq</a:t>
            </a:r>
            <a:r>
              <a:rPr lang="en-US" sz="3600" spc="-1" dirty="0" smtClean="0">
                <a:solidFill>
                  <a:srgbClr val="002060"/>
                </a:solidFill>
                <a:uFill>
                  <a:solidFill>
                    <a:srgbClr val="FFFFFF"/>
                  </a:solidFill>
                </a:uFill>
                <a:latin typeface="Arial"/>
              </a:rPr>
              <a:t> bioinformatics</a:t>
            </a:r>
            <a:r>
              <a:rPr lang="en-US" sz="3600" b="0" strike="noStrike" spc="-1" dirty="0" smtClean="0">
                <a:solidFill>
                  <a:srgbClr val="002060"/>
                </a:solidFill>
                <a:uFill>
                  <a:solidFill>
                    <a:srgbClr val="FFFFFF"/>
                  </a:solidFill>
                </a:uFill>
                <a:latin typeface="Arial"/>
              </a:rPr>
              <a:t>: </a:t>
            </a:r>
            <a:r>
              <a:rPr lang="en-US" sz="3600" b="0" strike="noStrike" spc="-1" dirty="0">
                <a:solidFill>
                  <a:srgbClr val="002060"/>
                </a:solidFill>
                <a:uFill>
                  <a:solidFill>
                    <a:srgbClr val="FFFFFF"/>
                  </a:solidFill>
                </a:uFill>
                <a:latin typeface="Arial"/>
              </a:rPr>
              <a:t>why?</a:t>
            </a:r>
          </a:p>
          <a:p>
            <a:pPr marL="342720" indent="-341280">
              <a:buClr>
                <a:srgbClr val="000000"/>
              </a:buClr>
              <a:buSzPct val="45000"/>
              <a:buFont typeface="Wingdings" charset="2"/>
              <a:buChar char=""/>
            </a:pPr>
            <a:endParaRPr lang="en-US" sz="3600" b="0" strike="noStrike" spc="-1" dirty="0">
              <a:solidFill>
                <a:srgbClr val="000000"/>
              </a:solidFill>
              <a:uFill>
                <a:solidFill>
                  <a:srgbClr val="FFFFFF"/>
                </a:solidFill>
              </a:uFill>
              <a:latin typeface="Arial"/>
            </a:endParaRPr>
          </a:p>
          <a:p>
            <a:pPr marL="342720" indent="-341280">
              <a:buClr>
                <a:srgbClr val="000000"/>
              </a:buClr>
              <a:buSzPct val="45000"/>
              <a:buFont typeface="Wingdings" charset="2"/>
              <a:buChar char=""/>
            </a:pPr>
            <a:r>
              <a:rPr lang="en-US" sz="3600" b="0" strike="noStrike" spc="-1" dirty="0">
                <a:solidFill>
                  <a:srgbClr val="002060"/>
                </a:solidFill>
                <a:uFill>
                  <a:solidFill>
                    <a:srgbClr val="FFFFFF"/>
                  </a:solidFill>
                </a:uFill>
                <a:latin typeface="Arial"/>
              </a:rPr>
              <a:t>Bioinformatics NGS terminology</a:t>
            </a:r>
          </a:p>
          <a:p>
            <a:pPr marL="342720" indent="-341280">
              <a:buClr>
                <a:srgbClr val="000000"/>
              </a:buClr>
              <a:buSzPct val="45000"/>
              <a:buFont typeface="Wingdings" charset="2"/>
              <a:buChar char=""/>
            </a:pPr>
            <a:endParaRPr lang="en-US" sz="3600" b="0" strike="noStrike" spc="-1" dirty="0">
              <a:solidFill>
                <a:srgbClr val="000000"/>
              </a:solidFill>
              <a:uFill>
                <a:solidFill>
                  <a:srgbClr val="FFFFFF"/>
                </a:solidFill>
              </a:uFill>
              <a:latin typeface="Arial"/>
            </a:endParaRPr>
          </a:p>
          <a:p>
            <a:pPr marL="342720" indent="-341280">
              <a:buClr>
                <a:srgbClr val="000000"/>
              </a:buClr>
              <a:buSzPct val="45000"/>
              <a:buFont typeface="Wingdings" charset="2"/>
              <a:buChar char=""/>
            </a:pPr>
            <a:r>
              <a:rPr lang="en-US" sz="3600" spc="-1" dirty="0" err="1" smtClean="0">
                <a:solidFill>
                  <a:srgbClr val="C00000"/>
                </a:solidFill>
                <a:uFill>
                  <a:solidFill>
                    <a:srgbClr val="FFFFFF"/>
                  </a:solidFill>
                </a:uFill>
                <a:latin typeface="Arial"/>
              </a:rPr>
              <a:t>RNASeq</a:t>
            </a:r>
            <a:r>
              <a:rPr lang="en-US" sz="3600" spc="-1" dirty="0" smtClean="0">
                <a:solidFill>
                  <a:srgbClr val="C00000"/>
                </a:solidFill>
                <a:uFill>
                  <a:solidFill>
                    <a:srgbClr val="FFFFFF"/>
                  </a:solidFill>
                </a:uFill>
                <a:latin typeface="Arial"/>
              </a:rPr>
              <a:t> </a:t>
            </a:r>
            <a:r>
              <a:rPr lang="en-US" sz="3600" b="0" strike="noStrike" spc="-1" dirty="0" smtClean="0">
                <a:solidFill>
                  <a:srgbClr val="C00000"/>
                </a:solidFill>
                <a:uFill>
                  <a:solidFill>
                    <a:srgbClr val="FFFFFF"/>
                  </a:solidFill>
                </a:uFill>
                <a:latin typeface="Arial"/>
              </a:rPr>
              <a:t>bioinformatics pipeline</a:t>
            </a:r>
            <a:endParaRPr lang="en-US" sz="3600" b="0" strike="noStrike" spc="-1" dirty="0">
              <a:solidFill>
                <a:srgbClr val="C00000"/>
              </a:solidFill>
              <a:uFill>
                <a:solidFill>
                  <a:srgbClr val="FFFFFF"/>
                </a:solidFill>
              </a:uFill>
              <a:latin typeface="Arial"/>
            </a:endParaRPr>
          </a:p>
          <a:p>
            <a:pPr marL="342720" indent="-341280">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1440">
              <a:buClr>
                <a:srgbClr val="000000"/>
              </a:buClr>
              <a:buSzPct val="45000"/>
            </a:pPr>
            <a:endParaRPr lang="en-US" spc="-1" dirty="0">
              <a:solidFill>
                <a:srgbClr val="003366"/>
              </a:solidFill>
              <a:uFill>
                <a:solidFill>
                  <a:srgbClr val="FFFFFF"/>
                </a:solidFill>
              </a:uFill>
              <a:latin typeface="Arial"/>
            </a:endParaRPr>
          </a:p>
          <a:p>
            <a:pPr marL="342720" indent="-341280">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p:txBody>
      </p:sp>
      <p:sp>
        <p:nvSpPr>
          <p:cNvPr id="127" name="TextShape 2"/>
          <p:cNvSpPr txBox="1"/>
          <p:nvPr/>
        </p:nvSpPr>
        <p:spPr>
          <a:xfrm>
            <a:off x="25560" y="-4608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Overview</a:t>
            </a:r>
            <a:endParaRPr lang="en-US" sz="1800" b="0" strike="noStrike" spc="-1">
              <a:solidFill>
                <a:srgbClr val="292934"/>
              </a:solidFill>
              <a:uFill>
                <a:solidFill>
                  <a:srgbClr val="FFFFFF"/>
                </a:solidFill>
              </a:uFill>
              <a:latin typeface="Arial"/>
            </a:endParaRPr>
          </a:p>
        </p:txBody>
      </p:sp>
    </p:spTree>
    <p:extLst>
      <p:ext uri="{BB962C8B-B14F-4D97-AF65-F5344CB8AC3E}">
        <p14:creationId xmlns:p14="http://schemas.microsoft.com/office/powerpoint/2010/main" val="6305915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5560" y="205920"/>
            <a:ext cx="9118080" cy="617040"/>
          </a:xfrm>
          <a:prstGeom prst="rect">
            <a:avLst/>
          </a:prstGeom>
          <a:noFill/>
          <a:ln>
            <a:noFill/>
          </a:ln>
        </p:spPr>
        <p:txBody>
          <a:bodyPr anchor="ctr"/>
          <a:lstStyle/>
          <a:p>
            <a:pPr algn="ctr">
              <a:lnSpc>
                <a:spcPct val="100000"/>
              </a:lnSpc>
            </a:pPr>
            <a:r>
              <a:rPr lang="en-US" sz="4000" b="0" strike="noStrike" spc="-97" dirty="0">
                <a:solidFill>
                  <a:srgbClr val="0082B9"/>
                </a:solidFill>
                <a:uFill>
                  <a:solidFill>
                    <a:srgbClr val="FFFFFF"/>
                  </a:solidFill>
                </a:uFill>
                <a:latin typeface="Arial"/>
              </a:rPr>
              <a:t>NGS </a:t>
            </a:r>
            <a:r>
              <a:rPr lang="en-US" sz="4000" b="0" strike="noStrike" spc="-97" dirty="0" smtClean="0">
                <a:solidFill>
                  <a:srgbClr val="0082B9"/>
                </a:solidFill>
                <a:uFill>
                  <a:solidFill>
                    <a:srgbClr val="FFFFFF"/>
                  </a:solidFill>
                </a:uFill>
                <a:latin typeface="Arial"/>
              </a:rPr>
              <a:t>Terminology: </a:t>
            </a:r>
            <a:r>
              <a:rPr lang="en-US" sz="4000" b="0" strike="noStrike" spc="-97" dirty="0" err="1" smtClean="0">
                <a:solidFill>
                  <a:srgbClr val="0082B9"/>
                </a:solidFill>
                <a:uFill>
                  <a:solidFill>
                    <a:srgbClr val="FFFFFF"/>
                  </a:solidFill>
                </a:uFill>
                <a:latin typeface="Arial"/>
              </a:rPr>
              <a:t>Demultiplexing</a:t>
            </a:r>
            <a:endParaRPr lang="en-US" sz="1800" b="0" strike="noStrike" spc="-1" dirty="0">
              <a:solidFill>
                <a:srgbClr val="292934"/>
              </a:solidFill>
              <a:uFill>
                <a:solidFill>
                  <a:srgbClr val="FFFFFF"/>
                </a:solidFill>
              </a:uFill>
              <a:latin typeface="Arial"/>
            </a:endParaRPr>
          </a:p>
        </p:txBody>
      </p:sp>
      <p:sp>
        <p:nvSpPr>
          <p:cNvPr id="5" name="CustomShape 2"/>
          <p:cNvSpPr/>
          <p:nvPr/>
        </p:nvSpPr>
        <p:spPr>
          <a:xfrm>
            <a:off x="3995640" y="1960920"/>
            <a:ext cx="1406520" cy="439560"/>
          </a:xfrm>
          <a:prstGeom prst="rect">
            <a:avLst/>
          </a:prstGeom>
          <a:solidFill>
            <a:schemeClr val="bg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Demultiplexing</a:t>
            </a:r>
            <a:endParaRPr lang="en-US" sz="1800" b="0" strike="noStrike" spc="-1">
              <a:solidFill>
                <a:srgbClr val="000000"/>
              </a:solidFill>
              <a:uFill>
                <a:solidFill>
                  <a:srgbClr val="FFFFFF"/>
                </a:solidFill>
              </a:uFill>
              <a:latin typeface="Arial"/>
            </a:endParaRPr>
          </a:p>
        </p:txBody>
      </p:sp>
      <p:sp>
        <p:nvSpPr>
          <p:cNvPr id="6" name="CustomShape 3"/>
          <p:cNvSpPr/>
          <p:nvPr/>
        </p:nvSpPr>
        <p:spPr>
          <a:xfrm>
            <a:off x="3995640" y="328644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dirty="0">
                <a:solidFill>
                  <a:srgbClr val="000000"/>
                </a:solidFill>
                <a:uFill>
                  <a:solidFill>
                    <a:srgbClr val="FFFFFF"/>
                  </a:solidFill>
                </a:uFill>
                <a:latin typeface="Arial"/>
                <a:ea typeface="Arial"/>
              </a:rPr>
              <a:t>Alignment</a:t>
            </a:r>
            <a:endParaRPr lang="en-US" sz="1800" b="0" strike="noStrike" spc="-1" dirty="0">
              <a:solidFill>
                <a:srgbClr val="000000"/>
              </a:solidFill>
              <a:uFill>
                <a:solidFill>
                  <a:srgbClr val="FFFFFF"/>
                </a:solidFill>
              </a:uFill>
              <a:latin typeface="Arial"/>
            </a:endParaRPr>
          </a:p>
        </p:txBody>
      </p:sp>
      <p:sp>
        <p:nvSpPr>
          <p:cNvPr id="7" name="CustomShape 4"/>
          <p:cNvSpPr/>
          <p:nvPr/>
        </p:nvSpPr>
        <p:spPr>
          <a:xfrm>
            <a:off x="2342520" y="515628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Population Studies</a:t>
            </a:r>
            <a:endParaRPr lang="en-US" sz="1800" b="0" strike="noStrike" spc="-1">
              <a:solidFill>
                <a:srgbClr val="000000"/>
              </a:solidFill>
              <a:uFill>
                <a:solidFill>
                  <a:srgbClr val="FFFFFF"/>
                </a:solidFill>
              </a:uFill>
              <a:latin typeface="Arial"/>
            </a:endParaRPr>
          </a:p>
        </p:txBody>
      </p:sp>
      <p:sp>
        <p:nvSpPr>
          <p:cNvPr id="8" name="CustomShape 5"/>
          <p:cNvSpPr/>
          <p:nvPr/>
        </p:nvSpPr>
        <p:spPr>
          <a:xfrm>
            <a:off x="5394960" y="5137920"/>
            <a:ext cx="1406520" cy="439920"/>
          </a:xfrm>
          <a:prstGeom prst="rect">
            <a:avLst/>
          </a:prstGeom>
          <a:solidFill>
            <a:srgbClr val="C00000"/>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Differential Expression</a:t>
            </a:r>
            <a:endParaRPr lang="en-US" sz="1800" b="0" strike="noStrike" spc="-1">
              <a:solidFill>
                <a:srgbClr val="000000"/>
              </a:solidFill>
              <a:uFill>
                <a:solidFill>
                  <a:srgbClr val="FFFFFF"/>
                </a:solidFill>
              </a:uFill>
              <a:latin typeface="Arial"/>
            </a:endParaRPr>
          </a:p>
        </p:txBody>
      </p:sp>
      <p:sp>
        <p:nvSpPr>
          <p:cNvPr id="9" name="CustomShape 6"/>
          <p:cNvSpPr/>
          <p:nvPr/>
        </p:nvSpPr>
        <p:spPr>
          <a:xfrm>
            <a:off x="7463160" y="513792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Relative Expression</a:t>
            </a:r>
            <a:endParaRPr lang="en-US" sz="1800" b="0" strike="noStrike" spc="-1">
              <a:solidFill>
                <a:srgbClr val="000000"/>
              </a:solidFill>
              <a:uFill>
                <a:solidFill>
                  <a:srgbClr val="FFFFFF"/>
                </a:solidFill>
              </a:uFill>
              <a:latin typeface="Arial"/>
            </a:endParaRPr>
          </a:p>
        </p:txBody>
      </p:sp>
      <p:sp>
        <p:nvSpPr>
          <p:cNvPr id="10" name="CustomShape 7"/>
          <p:cNvSpPr/>
          <p:nvPr/>
        </p:nvSpPr>
        <p:spPr>
          <a:xfrm>
            <a:off x="275760" y="5156640"/>
            <a:ext cx="1406520" cy="439920"/>
          </a:xfrm>
          <a:prstGeom prst="rect">
            <a:avLst/>
          </a:prstGeom>
          <a:solidFill>
            <a:srgbClr val="99CCCC"/>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Individual Studies</a:t>
            </a:r>
            <a:endParaRPr lang="en-US" sz="1800" b="0" strike="noStrike" spc="-1">
              <a:solidFill>
                <a:srgbClr val="000000"/>
              </a:solidFill>
              <a:uFill>
                <a:solidFill>
                  <a:srgbClr val="FFFFFF"/>
                </a:solidFill>
              </a:uFill>
              <a:latin typeface="Arial"/>
            </a:endParaRPr>
          </a:p>
        </p:txBody>
      </p:sp>
      <p:cxnSp>
        <p:nvCxnSpPr>
          <p:cNvPr id="11" name="Line 8"/>
          <p:cNvCxnSpPr/>
          <p:nvPr/>
        </p:nvCxnSpPr>
        <p:spPr>
          <a:xfrm flipH="1">
            <a:off x="4700520" y="1719720"/>
            <a:ext cx="5040" cy="241560"/>
          </a:xfrm>
          <a:prstGeom prst="straightConnector1">
            <a:avLst/>
          </a:prstGeom>
          <a:ln w="9360">
            <a:solidFill>
              <a:srgbClr val="595959"/>
            </a:solidFill>
            <a:round/>
            <a:tailEnd type="triangle" w="med" len="med"/>
          </a:ln>
        </p:spPr>
      </p:cxnSp>
      <p:cxnSp>
        <p:nvCxnSpPr>
          <p:cNvPr id="12" name="Line 9"/>
          <p:cNvCxnSpPr/>
          <p:nvPr/>
        </p:nvCxnSpPr>
        <p:spPr>
          <a:xfrm>
            <a:off x="4698720" y="2401560"/>
            <a:ext cx="2160" cy="259560"/>
          </a:xfrm>
          <a:prstGeom prst="straightConnector1">
            <a:avLst/>
          </a:prstGeom>
          <a:ln w="9360">
            <a:solidFill>
              <a:srgbClr val="595959"/>
            </a:solidFill>
            <a:round/>
            <a:tailEnd type="triangle" w="med" len="med"/>
          </a:ln>
        </p:spPr>
      </p:cxnSp>
      <p:cxnSp>
        <p:nvCxnSpPr>
          <p:cNvPr id="13" name="Line 10"/>
          <p:cNvCxnSpPr/>
          <p:nvPr/>
        </p:nvCxnSpPr>
        <p:spPr>
          <a:xfrm>
            <a:off x="4698720" y="3100680"/>
            <a:ext cx="2160" cy="186480"/>
          </a:xfrm>
          <a:prstGeom prst="straightConnector1">
            <a:avLst/>
          </a:prstGeom>
          <a:ln w="9360">
            <a:solidFill>
              <a:srgbClr val="595959"/>
            </a:solidFill>
            <a:round/>
            <a:tailEnd type="triangle" w="med" len="med"/>
          </a:ln>
        </p:spPr>
      </p:cxnSp>
      <p:cxnSp>
        <p:nvCxnSpPr>
          <p:cNvPr id="14" name="Line 11"/>
          <p:cNvCxnSpPr>
            <a:stCxn id="6" idx="2"/>
          </p:cNvCxnSpPr>
          <p:nvPr/>
        </p:nvCxnSpPr>
        <p:spPr>
          <a:xfrm flipH="1">
            <a:off x="2011680" y="3726000"/>
            <a:ext cx="2687400" cy="572040"/>
          </a:xfrm>
          <a:prstGeom prst="straightConnector1">
            <a:avLst/>
          </a:prstGeom>
          <a:ln w="9360">
            <a:solidFill>
              <a:srgbClr val="595959"/>
            </a:solidFill>
            <a:round/>
            <a:tailEnd type="triangle" w="med" len="med"/>
          </a:ln>
        </p:spPr>
      </p:cxnSp>
      <p:cxnSp>
        <p:nvCxnSpPr>
          <p:cNvPr id="15" name="Line 12"/>
          <p:cNvCxnSpPr>
            <a:stCxn id="6" idx="2"/>
          </p:cNvCxnSpPr>
          <p:nvPr/>
        </p:nvCxnSpPr>
        <p:spPr>
          <a:xfrm>
            <a:off x="4698720" y="3726000"/>
            <a:ext cx="2433960" cy="572040"/>
          </a:xfrm>
          <a:prstGeom prst="straightConnector1">
            <a:avLst/>
          </a:prstGeom>
          <a:ln w="9360">
            <a:solidFill>
              <a:srgbClr val="595959"/>
            </a:solidFill>
            <a:round/>
            <a:tailEnd type="triangle" w="med" len="med"/>
          </a:ln>
        </p:spPr>
      </p:cxnSp>
      <p:cxnSp>
        <p:nvCxnSpPr>
          <p:cNvPr id="16" name="Line 13"/>
          <p:cNvCxnSpPr/>
          <p:nvPr/>
        </p:nvCxnSpPr>
        <p:spPr>
          <a:xfrm flipH="1">
            <a:off x="914400" y="4789800"/>
            <a:ext cx="1160640" cy="367200"/>
          </a:xfrm>
          <a:prstGeom prst="straightConnector1">
            <a:avLst/>
          </a:prstGeom>
          <a:ln w="9360">
            <a:solidFill>
              <a:srgbClr val="595959"/>
            </a:solidFill>
            <a:round/>
            <a:tailEnd type="triangle" w="med" len="med"/>
          </a:ln>
        </p:spPr>
      </p:cxnSp>
      <p:cxnSp>
        <p:nvCxnSpPr>
          <p:cNvPr id="17" name="Line 14"/>
          <p:cNvCxnSpPr>
            <a:endCxn id="7" idx="0"/>
          </p:cNvCxnSpPr>
          <p:nvPr/>
        </p:nvCxnSpPr>
        <p:spPr>
          <a:xfrm>
            <a:off x="2074680" y="4789800"/>
            <a:ext cx="971280" cy="366840"/>
          </a:xfrm>
          <a:prstGeom prst="straightConnector1">
            <a:avLst/>
          </a:prstGeom>
          <a:ln w="9360">
            <a:solidFill>
              <a:srgbClr val="595959"/>
            </a:solidFill>
            <a:round/>
            <a:tailEnd type="triangle" w="med" len="med"/>
          </a:ln>
        </p:spPr>
      </p:cxnSp>
      <p:cxnSp>
        <p:nvCxnSpPr>
          <p:cNvPr id="18" name="Line 15"/>
          <p:cNvCxnSpPr>
            <a:endCxn id="8" idx="0"/>
          </p:cNvCxnSpPr>
          <p:nvPr/>
        </p:nvCxnSpPr>
        <p:spPr>
          <a:xfrm flipH="1">
            <a:off x="6098040" y="4789800"/>
            <a:ext cx="1034640" cy="348480"/>
          </a:xfrm>
          <a:prstGeom prst="straightConnector1">
            <a:avLst/>
          </a:prstGeom>
          <a:ln w="9360">
            <a:solidFill>
              <a:srgbClr val="595959"/>
            </a:solidFill>
            <a:round/>
            <a:tailEnd type="triangle" w="med" len="med"/>
          </a:ln>
        </p:spPr>
      </p:cxnSp>
      <p:cxnSp>
        <p:nvCxnSpPr>
          <p:cNvPr id="19" name="Line 16"/>
          <p:cNvCxnSpPr>
            <a:endCxn id="9" idx="0"/>
          </p:cNvCxnSpPr>
          <p:nvPr/>
        </p:nvCxnSpPr>
        <p:spPr>
          <a:xfrm>
            <a:off x="7132320" y="4789800"/>
            <a:ext cx="1034280" cy="348480"/>
          </a:xfrm>
          <a:prstGeom prst="straightConnector1">
            <a:avLst/>
          </a:prstGeom>
          <a:ln w="9360">
            <a:solidFill>
              <a:srgbClr val="595959"/>
            </a:solidFill>
            <a:round/>
            <a:tailEnd type="triangle" w="med" len="med"/>
          </a:ln>
        </p:spPr>
      </p:cxnSp>
      <p:sp>
        <p:nvSpPr>
          <p:cNvPr id="20" name="CustomShape 17"/>
          <p:cNvSpPr/>
          <p:nvPr/>
        </p:nvSpPr>
        <p:spPr>
          <a:xfrm>
            <a:off x="274320" y="266940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Assembly</a:t>
            </a:r>
            <a:endParaRPr lang="en-US" sz="1800" b="0" strike="noStrike" spc="-1">
              <a:solidFill>
                <a:srgbClr val="000000"/>
              </a:solidFill>
              <a:uFill>
                <a:solidFill>
                  <a:srgbClr val="FFFFFF"/>
                </a:solidFill>
              </a:uFill>
              <a:latin typeface="Arial"/>
            </a:endParaRPr>
          </a:p>
        </p:txBody>
      </p:sp>
      <p:cxnSp>
        <p:nvCxnSpPr>
          <p:cNvPr id="21" name="Line 18"/>
          <p:cNvCxnSpPr>
            <a:endCxn id="20" idx="3"/>
          </p:cNvCxnSpPr>
          <p:nvPr/>
        </p:nvCxnSpPr>
        <p:spPr>
          <a:xfrm flipH="1">
            <a:off x="1680840" y="2871360"/>
            <a:ext cx="2315160" cy="18000"/>
          </a:xfrm>
          <a:prstGeom prst="straightConnector1">
            <a:avLst/>
          </a:prstGeom>
          <a:ln w="9360">
            <a:solidFill>
              <a:srgbClr val="595959"/>
            </a:solidFill>
            <a:round/>
            <a:tailEnd type="triangle" w="med" len="med"/>
          </a:ln>
        </p:spPr>
      </p:cxnSp>
      <p:sp>
        <p:nvSpPr>
          <p:cNvPr id="22" name="CustomShape 19"/>
          <p:cNvSpPr/>
          <p:nvPr/>
        </p:nvSpPr>
        <p:spPr>
          <a:xfrm>
            <a:off x="4002120" y="128016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Sequencing</a:t>
            </a:r>
            <a:endParaRPr lang="en-US" sz="1800" b="0" strike="noStrike" spc="-1">
              <a:solidFill>
                <a:srgbClr val="000000"/>
              </a:solidFill>
              <a:uFill>
                <a:solidFill>
                  <a:srgbClr val="FFFFFF"/>
                </a:solidFill>
              </a:uFill>
              <a:latin typeface="Arial"/>
            </a:endParaRPr>
          </a:p>
        </p:txBody>
      </p:sp>
      <p:sp>
        <p:nvSpPr>
          <p:cNvPr id="23" name="CustomShape 20"/>
          <p:cNvSpPr/>
          <p:nvPr/>
        </p:nvSpPr>
        <p:spPr>
          <a:xfrm>
            <a:off x="5303520" y="4297680"/>
            <a:ext cx="3657600" cy="1463040"/>
          </a:xfrm>
          <a:custGeom>
            <a:avLst/>
            <a:gdLst/>
            <a:ahLst/>
            <a:cxnLst/>
            <a:rect l="0" t="0" r="r" b="b"/>
            <a:pathLst>
              <a:path w="10162" h="4066">
                <a:moveTo>
                  <a:pt x="677" y="0"/>
                </a:moveTo>
                <a:cubicBezTo>
                  <a:pt x="338" y="0"/>
                  <a:pt x="0" y="338"/>
                  <a:pt x="0" y="677"/>
                </a:cubicBezTo>
                <a:lnTo>
                  <a:pt x="0" y="3387"/>
                </a:lnTo>
                <a:cubicBezTo>
                  <a:pt x="0" y="3726"/>
                  <a:pt x="338" y="4065"/>
                  <a:pt x="677" y="4065"/>
                </a:cubicBezTo>
                <a:lnTo>
                  <a:pt x="9483" y="4065"/>
                </a:lnTo>
                <a:cubicBezTo>
                  <a:pt x="9822" y="4065"/>
                  <a:pt x="10161" y="3726"/>
                  <a:pt x="10161" y="3387"/>
                </a:cubicBezTo>
                <a:lnTo>
                  <a:pt x="10161" y="677"/>
                </a:lnTo>
                <a:cubicBezTo>
                  <a:pt x="10161" y="338"/>
                  <a:pt x="9822" y="0"/>
                  <a:pt x="9483" y="0"/>
                </a:cubicBezTo>
                <a:lnTo>
                  <a:pt x="677" y="0"/>
                </a:lnTo>
              </a:path>
            </a:pathLst>
          </a:custGeom>
          <a:noFill/>
          <a:ln>
            <a:solidFill>
              <a:srgbClr val="3465A4"/>
            </a:solidFill>
          </a:ln>
        </p:spPr>
        <p:style>
          <a:lnRef idx="0">
            <a:scrgbClr r="0" g="0" b="0"/>
          </a:lnRef>
          <a:fillRef idx="0">
            <a:scrgbClr r="0" g="0" b="0"/>
          </a:fillRef>
          <a:effectRef idx="0">
            <a:scrgbClr r="0" g="0" b="0"/>
          </a:effectRef>
          <a:fontRef idx="minor"/>
        </p:style>
      </p:sp>
      <p:sp>
        <p:nvSpPr>
          <p:cNvPr id="24" name="CustomShape 21"/>
          <p:cNvSpPr/>
          <p:nvPr/>
        </p:nvSpPr>
        <p:spPr>
          <a:xfrm>
            <a:off x="182880" y="4297680"/>
            <a:ext cx="3657600" cy="1463040"/>
          </a:xfrm>
          <a:custGeom>
            <a:avLst/>
            <a:gdLst/>
            <a:ahLst/>
            <a:cxnLst/>
            <a:rect l="0" t="0" r="r" b="b"/>
            <a:pathLst>
              <a:path w="10162" h="4066">
                <a:moveTo>
                  <a:pt x="677" y="0"/>
                </a:moveTo>
                <a:cubicBezTo>
                  <a:pt x="338" y="0"/>
                  <a:pt x="0" y="338"/>
                  <a:pt x="0" y="677"/>
                </a:cubicBezTo>
                <a:lnTo>
                  <a:pt x="0" y="3387"/>
                </a:lnTo>
                <a:cubicBezTo>
                  <a:pt x="0" y="3726"/>
                  <a:pt x="338" y="4065"/>
                  <a:pt x="677" y="4065"/>
                </a:cubicBezTo>
                <a:lnTo>
                  <a:pt x="9483" y="4065"/>
                </a:lnTo>
                <a:cubicBezTo>
                  <a:pt x="9822" y="4065"/>
                  <a:pt x="10161" y="3726"/>
                  <a:pt x="10161" y="3387"/>
                </a:cubicBezTo>
                <a:lnTo>
                  <a:pt x="10161" y="677"/>
                </a:lnTo>
                <a:cubicBezTo>
                  <a:pt x="10161" y="338"/>
                  <a:pt x="9822" y="0"/>
                  <a:pt x="9483" y="0"/>
                </a:cubicBezTo>
                <a:lnTo>
                  <a:pt x="677" y="0"/>
                </a:lnTo>
              </a:path>
            </a:pathLst>
          </a:custGeom>
          <a:noFill/>
          <a:ln>
            <a:solidFill>
              <a:srgbClr val="3465A4"/>
            </a:solidFill>
          </a:ln>
        </p:spPr>
        <p:style>
          <a:lnRef idx="0">
            <a:scrgbClr r="0" g="0" b="0"/>
          </a:lnRef>
          <a:fillRef idx="0">
            <a:scrgbClr r="0" g="0" b="0"/>
          </a:fillRef>
          <a:effectRef idx="0">
            <a:scrgbClr r="0" g="0" b="0"/>
          </a:effectRef>
          <a:fontRef idx="minor"/>
        </p:style>
      </p:sp>
      <p:sp>
        <p:nvSpPr>
          <p:cNvPr id="25" name="CustomShape 22"/>
          <p:cNvSpPr/>
          <p:nvPr/>
        </p:nvSpPr>
        <p:spPr>
          <a:xfrm>
            <a:off x="3995640" y="2651760"/>
            <a:ext cx="1406520" cy="4395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Fastq(c)</a:t>
            </a:r>
            <a:endParaRPr lang="en-US" sz="1800" b="0" strike="noStrike" spc="-1">
              <a:solidFill>
                <a:srgbClr val="000000"/>
              </a:solidFill>
              <a:uFill>
                <a:solidFill>
                  <a:srgbClr val="FFFFFF"/>
                </a:solidFill>
              </a:uFill>
              <a:latin typeface="Arial"/>
            </a:endParaRPr>
          </a:p>
        </p:txBody>
      </p:sp>
      <p:sp>
        <p:nvSpPr>
          <p:cNvPr id="26" name="CustomShape 23"/>
          <p:cNvSpPr/>
          <p:nvPr/>
        </p:nvSpPr>
        <p:spPr>
          <a:xfrm>
            <a:off x="6400800" y="4349880"/>
            <a:ext cx="1406520" cy="43992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Counting</a:t>
            </a:r>
            <a:endParaRPr lang="en-US" sz="1800" b="0" strike="noStrike" spc="-1">
              <a:solidFill>
                <a:srgbClr val="000000"/>
              </a:solidFill>
              <a:uFill>
                <a:solidFill>
                  <a:srgbClr val="FFFFFF"/>
                </a:solidFill>
              </a:uFill>
              <a:latin typeface="Arial"/>
            </a:endParaRPr>
          </a:p>
        </p:txBody>
      </p:sp>
      <p:sp>
        <p:nvSpPr>
          <p:cNvPr id="27" name="CustomShape 24"/>
          <p:cNvSpPr/>
          <p:nvPr/>
        </p:nvSpPr>
        <p:spPr>
          <a:xfrm>
            <a:off x="1371600" y="4349880"/>
            <a:ext cx="1406520" cy="439920"/>
          </a:xfrm>
          <a:prstGeom prst="rect">
            <a:avLst/>
          </a:prstGeom>
          <a:solidFill>
            <a:srgbClr val="99CCCC"/>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Variant Calling</a:t>
            </a:r>
            <a:endParaRPr lang="en-US" sz="1800" b="0" strike="noStrike" spc="-1">
              <a:solidFill>
                <a:srgbClr val="000000"/>
              </a:solidFill>
              <a:uFill>
                <a:solidFill>
                  <a:srgbClr val="FFFFFF"/>
                </a:solidFill>
              </a:uFill>
              <a:latin typeface="Arial"/>
            </a:endParaRPr>
          </a:p>
        </p:txBody>
      </p:sp>
      <p:sp>
        <p:nvSpPr>
          <p:cNvPr id="28" name="CustomShape 25"/>
          <p:cNvSpPr/>
          <p:nvPr/>
        </p:nvSpPr>
        <p:spPr>
          <a:xfrm>
            <a:off x="2525400" y="3931920"/>
            <a:ext cx="14065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DNA</a:t>
            </a:r>
            <a:endParaRPr lang="en-US" sz="1800" b="0" strike="noStrike" spc="-1">
              <a:solidFill>
                <a:srgbClr val="000000"/>
              </a:solidFill>
              <a:uFill>
                <a:solidFill>
                  <a:srgbClr val="FFFFFF"/>
                </a:solidFill>
              </a:uFill>
              <a:latin typeface="Arial"/>
            </a:endParaRPr>
          </a:p>
        </p:txBody>
      </p:sp>
      <p:sp>
        <p:nvSpPr>
          <p:cNvPr id="29" name="CustomShape 26"/>
          <p:cNvSpPr/>
          <p:nvPr/>
        </p:nvSpPr>
        <p:spPr>
          <a:xfrm>
            <a:off x="5212080" y="3931920"/>
            <a:ext cx="1406520" cy="182880"/>
          </a:xfrm>
          <a:prstGeom prst="rect">
            <a:avLst/>
          </a:prstGeom>
          <a:solidFill>
            <a:srgbClr val="C00000"/>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dirty="0">
                <a:solidFill>
                  <a:srgbClr val="000000"/>
                </a:solidFill>
                <a:uFill>
                  <a:solidFill>
                    <a:srgbClr val="FFFFFF"/>
                  </a:solidFill>
                </a:uFill>
                <a:latin typeface="Arial"/>
                <a:ea typeface="Arial"/>
              </a:rPr>
              <a:t>RNA</a:t>
            </a:r>
            <a:endParaRPr lang="en-US" sz="1800" b="0" strike="noStrike" spc="-1" dirty="0">
              <a:solidFill>
                <a:srgbClr val="000000"/>
              </a:solidFill>
              <a:uFill>
                <a:solidFill>
                  <a:srgbClr val="FFFFFF"/>
                </a:solidFill>
              </a:uFill>
              <a:latin typeface="Arial"/>
            </a:endParaRPr>
          </a:p>
        </p:txBody>
      </p:sp>
      <p:sp>
        <p:nvSpPr>
          <p:cNvPr id="30" name="CustomShape 27"/>
          <p:cNvSpPr/>
          <p:nvPr/>
        </p:nvSpPr>
        <p:spPr>
          <a:xfrm>
            <a:off x="2286000" y="2762640"/>
            <a:ext cx="1188720" cy="182880"/>
          </a:xfrm>
          <a:prstGeom prst="rect">
            <a:avLst/>
          </a:prstGeom>
          <a:solidFill>
            <a:srgbClr val="EEEEEE"/>
          </a:solidFill>
          <a:ln w="9360">
            <a:solidFill>
              <a:srgbClr val="C5000B"/>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DNA (RNA)</a:t>
            </a:r>
            <a:endParaRPr lang="en-US" sz="1800" b="0" strike="noStrike" spc="-1">
              <a:solidFill>
                <a:srgbClr val="000000"/>
              </a:solidFill>
              <a:uFill>
                <a:solidFill>
                  <a:srgbClr val="FFFFFF"/>
                </a:solidFill>
              </a:uFill>
              <a:latin typeface="Arial"/>
            </a:endParaRPr>
          </a:p>
        </p:txBody>
      </p:sp>
      <p:pic>
        <p:nvPicPr>
          <p:cNvPr id="31" name="Picture 30"/>
          <p:cNvPicPr/>
          <p:nvPr/>
        </p:nvPicPr>
        <p:blipFill>
          <a:blip r:embed="rId2"/>
          <a:stretch/>
        </p:blipFill>
        <p:spPr>
          <a:xfrm>
            <a:off x="5682960" y="1405283"/>
            <a:ext cx="2748960" cy="1828080"/>
          </a:xfrm>
          <a:prstGeom prst="rect">
            <a:avLst/>
          </a:prstGeom>
          <a:ln>
            <a:noFill/>
          </a:ln>
        </p:spPr>
      </p:pic>
    </p:spTree>
    <p:extLst>
      <p:ext uri="{BB962C8B-B14F-4D97-AF65-F5344CB8AC3E}">
        <p14:creationId xmlns:p14="http://schemas.microsoft.com/office/powerpoint/2010/main" val="37172277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p:cNvPicPr>
            <a:picLocks noChangeAspect="1"/>
          </p:cNvPicPr>
          <p:nvPr/>
        </p:nvPicPr>
        <p:blipFill>
          <a:blip r:embed="rId3">
            <a:alphaModFix/>
            <a:lum/>
          </a:blip>
          <a:srcRect/>
          <a:stretch>
            <a:fillRect/>
          </a:stretch>
        </p:blipFill>
        <p:spPr>
          <a:xfrm>
            <a:off x="2651399" y="2377439"/>
            <a:ext cx="3200760" cy="3259080"/>
          </a:xfrm>
          <a:prstGeom prst="rect">
            <a:avLst/>
          </a:prstGeom>
          <a:noFill/>
          <a:ln>
            <a:noFill/>
          </a:ln>
        </p:spPr>
      </p:pic>
      <p:sp>
        <p:nvSpPr>
          <p:cNvPr id="3" name="TextBox 2"/>
          <p:cNvSpPr txBox="1"/>
          <p:nvPr/>
        </p:nvSpPr>
        <p:spPr>
          <a:xfrm>
            <a:off x="773280" y="1371599"/>
            <a:ext cx="7913519" cy="430560"/>
          </a:xfrm>
          <a:prstGeom prst="rect">
            <a:avLst/>
          </a:prstGeom>
          <a:noFill/>
          <a:ln>
            <a:noFill/>
          </a:ln>
        </p:spPr>
        <p:txBody>
          <a:bodyPr vert="horz" wrap="none" lIns="90000" tIns="45000" rIns="90000" bIns="45000" anchorCtr="0" compatLnSpc="0"/>
          <a:lstStyle/>
          <a:p>
            <a:pPr marL="0" marR="0" lvl="0" indent="0" algn="ctr" rtl="0" hangingPunct="0">
              <a:lnSpc>
                <a:spcPct val="100000"/>
              </a:lnSpc>
              <a:spcBef>
                <a:spcPts val="0"/>
              </a:spcBef>
              <a:spcAft>
                <a:spcPts val="0"/>
              </a:spcAft>
              <a:buNone/>
              <a:tabLst>
                <a:tab pos="241200" algn="l"/>
                <a:tab pos="698400" algn="l"/>
                <a:tab pos="1155600" algn="l"/>
                <a:tab pos="1612800" algn="l"/>
                <a:tab pos="2070000" algn="l"/>
                <a:tab pos="2527200" algn="l"/>
                <a:tab pos="2984399" algn="l"/>
                <a:tab pos="3441600" algn="l"/>
                <a:tab pos="3898800" algn="l"/>
                <a:tab pos="4356000" algn="l"/>
                <a:tab pos="4813200" algn="l"/>
                <a:tab pos="5270400" algn="l"/>
                <a:tab pos="5727600" algn="l"/>
                <a:tab pos="6184800" algn="l"/>
                <a:tab pos="6642000" algn="l"/>
                <a:tab pos="7099200" algn="l"/>
                <a:tab pos="7556399" algn="l"/>
                <a:tab pos="8013599" algn="l"/>
                <a:tab pos="8470800" algn="l"/>
                <a:tab pos="8928000" algn="l"/>
                <a:tab pos="9172440" algn="l"/>
                <a:tab pos="9629640" algn="l"/>
                <a:tab pos="10086840" algn="l"/>
              </a:tabLst>
            </a:pPr>
            <a:r>
              <a:rPr lang="nl-BE" sz="2400" b="0" i="0" u="none" strike="noStrike" kern="1200" cap="none" baseline="0">
                <a:ln>
                  <a:noFill/>
                </a:ln>
                <a:solidFill>
                  <a:srgbClr val="800000"/>
                </a:solidFill>
                <a:latin typeface="Arial" pitchFamily="18"/>
                <a:ea typeface="Droid Sans Fallback" pitchFamily="2"/>
                <a:cs typeface="Droid Sans Fallback" pitchFamily="2"/>
              </a:rPr>
              <a:t>Discover changes in RNA abundance between conditions</a:t>
            </a:r>
          </a:p>
        </p:txBody>
      </p:sp>
      <p:sp>
        <p:nvSpPr>
          <p:cNvPr id="4" name="TextBox 3"/>
          <p:cNvSpPr txBox="1"/>
          <p:nvPr/>
        </p:nvSpPr>
        <p:spPr>
          <a:xfrm>
            <a:off x="731519" y="0"/>
            <a:ext cx="7863840" cy="1005840"/>
          </a:xfrm>
          <a:prstGeom prst="rect">
            <a:avLst/>
          </a:prstGeom>
          <a:noFill/>
          <a:ln>
            <a:noFill/>
          </a:ln>
        </p:spPr>
        <p:txBody>
          <a:bodyPr vert="horz" lIns="0" tIns="0" rIns="0" bIns="0" anchor="ctr"/>
          <a:lstStyle/>
          <a:p>
            <a:pPr lvl="0" algn="ctr" rtl="0" hangingPunct="1">
              <a:lnSpc>
                <a:spcPct val="100000"/>
              </a:lnSpc>
              <a:spcBef>
                <a:spcPts val="0"/>
              </a:spcBef>
              <a:spcAft>
                <a:spcPts val="0"/>
              </a:spcAft>
              <a:buNone/>
              <a:tabLst/>
            </a:pPr>
            <a:r>
              <a:rPr lang="en-US" sz="3600" b="0" i="0" u="none" strike="noStrike" kern="1200" cap="none" spc="-96" baseline="0">
                <a:ln>
                  <a:noFill/>
                </a:ln>
                <a:solidFill>
                  <a:srgbClr val="0082B9"/>
                </a:solidFill>
                <a:highlight>
                  <a:scrgbClr r="0" g="0" b="0">
                    <a:alpha val="0"/>
                  </a:scrgbClr>
                </a:highlight>
                <a:latin typeface="Arial"/>
                <a:ea typeface="Noto Sans CJK SC Regular" pitchFamily="2"/>
                <a:cs typeface="FreeSans" pitchFamily="2"/>
              </a:rPr>
              <a:t>RNA-Seq: Differential Gene Expression</a:t>
            </a:r>
          </a:p>
        </p:txBody>
      </p:sp>
    </p:spTree>
    <p:extLst>
      <p:ext uri="{BB962C8B-B14F-4D97-AF65-F5344CB8AC3E}">
        <p14:creationId xmlns:p14="http://schemas.microsoft.com/office/powerpoint/2010/main" val="361837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1097280"/>
            <a:ext cx="8503920" cy="5120639"/>
          </a:xfrm>
          <a:prstGeom prst="rect">
            <a:avLst/>
          </a:prstGeom>
          <a:noFill/>
          <a:ln>
            <a:noFill/>
          </a:ln>
        </p:spPr>
        <p:txBody>
          <a:bodyPr vert="horz" wrap="none" lIns="90000" tIns="45000" rIns="90000" bIns="45000" anchorCtr="0" compatLnSpc="0"/>
          <a:lstStyle/>
          <a:p>
            <a:pPr marL="0" marR="0" lvl="0" indent="0" algn="ctr" rtl="0" hangingPunct="0">
              <a:lnSpc>
                <a:spcPct val="100000"/>
              </a:lnSpc>
              <a:spcBef>
                <a:spcPts val="0"/>
              </a:spcBef>
              <a:spcAft>
                <a:spcPts val="0"/>
              </a:spcAft>
              <a:buNone/>
              <a:tabLst>
                <a:tab pos="241200" algn="l"/>
                <a:tab pos="698400" algn="l"/>
                <a:tab pos="1155600" algn="l"/>
                <a:tab pos="1612800" algn="l"/>
                <a:tab pos="2070000" algn="l"/>
                <a:tab pos="2527200" algn="l"/>
                <a:tab pos="2984399" algn="l"/>
                <a:tab pos="3441600" algn="l"/>
                <a:tab pos="3898800" algn="l"/>
                <a:tab pos="4356000" algn="l"/>
                <a:tab pos="4813200" algn="l"/>
                <a:tab pos="5270400" algn="l"/>
                <a:tab pos="5727600" algn="l"/>
                <a:tab pos="6184800" algn="l"/>
                <a:tab pos="6642000" algn="l"/>
                <a:tab pos="7099200" algn="l"/>
                <a:tab pos="7556399" algn="l"/>
                <a:tab pos="8013599" algn="l"/>
                <a:tab pos="8470800" algn="l"/>
                <a:tab pos="8928000" algn="l"/>
                <a:tab pos="9172440" algn="l"/>
                <a:tab pos="9629640" algn="l"/>
                <a:tab pos="10086840" algn="l"/>
              </a:tabLst>
            </a:pPr>
            <a:endParaRPr lang="nl-BE" sz="2400" b="0" i="0" u="none" strike="noStrike" kern="1200" cap="none" baseline="0" dirty="0">
              <a:ln>
                <a:noFill/>
              </a:ln>
              <a:solidFill>
                <a:srgbClr val="800000"/>
              </a:solidFill>
              <a:latin typeface="Arial" pitchFamily="18"/>
              <a:ea typeface="Droid Sans Fallback" pitchFamily="2"/>
              <a:cs typeface="Droid Sans Fallback" pitchFamily="2"/>
            </a:endParaRPr>
          </a:p>
          <a:p>
            <a:pPr marL="0" marR="0" lvl="0" indent="0" algn="ctr" rtl="0" hangingPunct="0">
              <a:lnSpc>
                <a:spcPct val="100000"/>
              </a:lnSpc>
              <a:spcBef>
                <a:spcPts val="0"/>
              </a:spcBef>
              <a:spcAft>
                <a:spcPts val="0"/>
              </a:spcAft>
              <a:buNone/>
              <a:tabLst>
                <a:tab pos="241200" algn="l"/>
                <a:tab pos="698400" algn="l"/>
                <a:tab pos="1155600" algn="l"/>
                <a:tab pos="1612800" algn="l"/>
                <a:tab pos="2070000" algn="l"/>
                <a:tab pos="2527200" algn="l"/>
                <a:tab pos="2984399" algn="l"/>
                <a:tab pos="3441600" algn="l"/>
                <a:tab pos="3898800" algn="l"/>
                <a:tab pos="4356000" algn="l"/>
                <a:tab pos="4813200" algn="l"/>
                <a:tab pos="5270400" algn="l"/>
                <a:tab pos="5727600" algn="l"/>
                <a:tab pos="6184800" algn="l"/>
                <a:tab pos="6642000" algn="l"/>
                <a:tab pos="7099200" algn="l"/>
                <a:tab pos="7556399" algn="l"/>
                <a:tab pos="8013599" algn="l"/>
                <a:tab pos="8470800" algn="l"/>
                <a:tab pos="8928000" algn="l"/>
                <a:tab pos="9172440" algn="l"/>
                <a:tab pos="9629640" algn="l"/>
                <a:tab pos="10086840" algn="l"/>
              </a:tabLst>
            </a:pPr>
            <a:endParaRPr lang="nl-BE" sz="1600" b="0" i="0" u="none" strike="noStrike" kern="1200" cap="none" baseline="0" dirty="0">
              <a:ln>
                <a:noFill/>
              </a:ln>
              <a:solidFill>
                <a:srgbClr val="000000"/>
              </a:solidFill>
              <a:latin typeface="Arial" pitchFamily="18"/>
              <a:ea typeface="Droid Sans Fallback" pitchFamily="2"/>
              <a:cs typeface="Droid Sans Fallback" pitchFamily="2"/>
            </a:endParaRPr>
          </a:p>
          <a:p>
            <a:pPr marL="0" marR="0" lvl="0" indent="0" rtl="0" hangingPunct="0">
              <a:lnSpc>
                <a:spcPct val="100000"/>
              </a:lnSpc>
              <a:spcBef>
                <a:spcPts val="0"/>
              </a:spcBef>
              <a:spcAft>
                <a:spcPts val="0"/>
              </a:spcAft>
              <a:buNone/>
              <a:tabLst/>
            </a:pPr>
            <a:r>
              <a:rPr lang="nl-BE" sz="1600" b="0" i="0" u="none" strike="noStrike" kern="1200" cap="none" dirty="0" err="1">
                <a:ln>
                  <a:noFill/>
                </a:ln>
                <a:solidFill>
                  <a:srgbClr val="000000"/>
                </a:solidFill>
                <a:latin typeface="Liberation Sans" pitchFamily="18"/>
                <a:ea typeface="Noto Sans CJK SC Regular" pitchFamily="2"/>
                <a:cs typeface="FreeSans" pitchFamily="2"/>
              </a:rPr>
              <a:t>Sequencer</a:t>
            </a:r>
            <a:r>
              <a:rPr lang="nl-BE" sz="1600" b="0" i="0" u="none" strike="noStrike" kern="1200" cap="none" dirty="0">
                <a:ln>
                  <a:noFill/>
                </a:ln>
                <a:solidFill>
                  <a:srgbClr val="000000"/>
                </a:solidFill>
                <a:latin typeface="Liberation Sans" pitchFamily="18"/>
                <a:ea typeface="Noto Sans CJK SC Regular" pitchFamily="2"/>
                <a:cs typeface="FreeSans" pitchFamily="2"/>
              </a:rPr>
              <a:t>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produces</a:t>
            </a:r>
            <a:r>
              <a:rPr lang="nl-BE" sz="1600" b="0" i="0" u="none" strike="noStrike" kern="1200" cap="none" dirty="0">
                <a:ln>
                  <a:noFill/>
                </a:ln>
                <a:solidFill>
                  <a:srgbClr val="000000"/>
                </a:solidFill>
                <a:latin typeface="Liberation Sans" pitchFamily="18"/>
                <a:ea typeface="Noto Sans CJK SC Regular" pitchFamily="2"/>
                <a:cs typeface="FreeSans" pitchFamily="2"/>
              </a:rPr>
              <a:t>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millions</a:t>
            </a:r>
            <a:r>
              <a:rPr lang="nl-BE" sz="1600" b="0" i="0" u="none" strike="noStrike" kern="1200" cap="none" dirty="0">
                <a:ln>
                  <a:noFill/>
                </a:ln>
                <a:solidFill>
                  <a:srgbClr val="000000"/>
                </a:solidFill>
                <a:latin typeface="Liberation Sans" pitchFamily="18"/>
                <a:ea typeface="Noto Sans CJK SC Regular" pitchFamily="2"/>
                <a:cs typeface="FreeSans" pitchFamily="2"/>
              </a:rPr>
              <a:t> of </a:t>
            </a:r>
            <a:r>
              <a:rPr lang="nl-BE" sz="1600" b="0" i="0" u="none" strike="noStrike" kern="1200" cap="none" dirty="0" err="1">
                <a:ln>
                  <a:noFill/>
                </a:ln>
                <a:solidFill>
                  <a:srgbClr val="FF0000"/>
                </a:solidFill>
                <a:latin typeface="Liberation Sans" pitchFamily="18"/>
                <a:ea typeface="Noto Sans CJK SC Regular" pitchFamily="2"/>
                <a:cs typeface="FreeSans" pitchFamily="2"/>
              </a:rPr>
              <a:t>reads</a:t>
            </a:r>
            <a:r>
              <a:rPr lang="nl-BE" sz="1600" b="0" i="0" u="none" strike="noStrike" kern="1200" cap="none" dirty="0">
                <a:ln>
                  <a:noFill/>
                </a:ln>
                <a:solidFill>
                  <a:srgbClr val="000000"/>
                </a:solidFill>
                <a:latin typeface="Liberation Sans" pitchFamily="18"/>
                <a:ea typeface="Noto Sans CJK SC Regular" pitchFamily="2"/>
                <a:cs typeface="FreeSans" pitchFamily="2"/>
              </a:rPr>
              <a:t>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and</a:t>
            </a:r>
            <a:r>
              <a:rPr lang="nl-BE" sz="1600" b="0" i="0" u="none" strike="noStrike" kern="1200" cap="none" dirty="0">
                <a:ln>
                  <a:noFill/>
                </a:ln>
                <a:solidFill>
                  <a:srgbClr val="000000"/>
                </a:solidFill>
                <a:latin typeface="Liberation Sans" pitchFamily="18"/>
                <a:ea typeface="Noto Sans CJK SC Regular" pitchFamily="2"/>
                <a:cs typeface="FreeSans" pitchFamily="2"/>
              </a:rPr>
              <a:t> a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qualification</a:t>
            </a:r>
            <a:r>
              <a:rPr lang="nl-BE" sz="1600" b="0" i="0" u="none" strike="noStrike" kern="1200" cap="none" dirty="0">
                <a:ln>
                  <a:noFill/>
                </a:ln>
                <a:solidFill>
                  <a:srgbClr val="000000"/>
                </a:solidFill>
                <a:latin typeface="Liberation Sans" pitchFamily="18"/>
                <a:ea typeface="Noto Sans CJK SC Regular" pitchFamily="2"/>
                <a:cs typeface="FreeSans" pitchFamily="2"/>
              </a:rPr>
              <a:t>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for</a:t>
            </a:r>
            <a:r>
              <a:rPr lang="nl-BE" sz="1600" b="0" i="0" u="none" strike="noStrike" kern="1200" cap="none" dirty="0">
                <a:ln>
                  <a:noFill/>
                </a:ln>
                <a:solidFill>
                  <a:srgbClr val="000000"/>
                </a:solidFill>
                <a:latin typeface="Liberation Sans" pitchFamily="18"/>
                <a:ea typeface="Noto Sans CJK SC Regular" pitchFamily="2"/>
                <a:cs typeface="FreeSans" pitchFamily="2"/>
              </a:rPr>
              <a:t>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each</a:t>
            </a:r>
            <a:r>
              <a:rPr lang="nl-BE" sz="1600" b="0" i="0" u="none" strike="noStrike" kern="1200" cap="none" dirty="0">
                <a:ln>
                  <a:noFill/>
                </a:ln>
                <a:solidFill>
                  <a:srgbClr val="000000"/>
                </a:solidFill>
                <a:latin typeface="Liberation Sans" pitchFamily="18"/>
                <a:ea typeface="Noto Sans CJK SC Regular" pitchFamily="2"/>
                <a:cs typeface="FreeSans" pitchFamily="2"/>
              </a:rPr>
              <a:t> base call</a:t>
            </a:r>
          </a:p>
          <a:p>
            <a:pPr marL="212400" marR="0" lvl="0" indent="-212400" rtl="0" hangingPunct="0">
              <a:lnSpc>
                <a:spcPct val="100000"/>
              </a:lnSpc>
              <a:spcBef>
                <a:spcPts val="0"/>
              </a:spcBef>
              <a:spcAft>
                <a:spcPts val="0"/>
              </a:spcAft>
              <a:buNone/>
              <a:tabLst/>
            </a:pPr>
            <a:endParaRPr lang="nl-BE" sz="1600" b="0" i="0" u="none" strike="noStrike" kern="1200" cap="none" dirty="0">
              <a:ln>
                <a:noFill/>
              </a:ln>
              <a:solidFill>
                <a:srgbClr val="000000"/>
              </a:solidFill>
              <a:latin typeface="Liberation Sans" pitchFamily="18"/>
              <a:ea typeface="Noto Sans CJK SC Regular" pitchFamily="2"/>
              <a:cs typeface="FreeSans" pitchFamily="2"/>
            </a:endParaRPr>
          </a:p>
          <a:p>
            <a:pPr marL="212400" marR="0" lvl="0" indent="-212400" rtl="0" hangingPunct="0">
              <a:lnSpc>
                <a:spcPct val="100000"/>
              </a:lnSpc>
              <a:spcBef>
                <a:spcPts val="0"/>
              </a:spcBef>
              <a:spcAft>
                <a:spcPts val="0"/>
              </a:spcAft>
              <a:buNone/>
              <a:tabLst>
                <a:tab pos="212400" algn="l"/>
                <a:tab pos="669600" algn="l"/>
                <a:tab pos="1126800" algn="l"/>
                <a:tab pos="1583999" algn="l"/>
                <a:tab pos="2041200" algn="l"/>
                <a:tab pos="2498400" algn="l"/>
                <a:tab pos="2955599" algn="l"/>
                <a:tab pos="3412800" algn="l"/>
                <a:tab pos="3870000" algn="l"/>
                <a:tab pos="4327200" algn="l"/>
                <a:tab pos="4784400" algn="l"/>
                <a:tab pos="5241600" algn="l"/>
                <a:tab pos="5698799" algn="l"/>
                <a:tab pos="6156000" algn="l"/>
                <a:tab pos="6613199" algn="l"/>
                <a:tab pos="7070400" algn="l"/>
                <a:tab pos="7527600" algn="l"/>
                <a:tab pos="7984800" algn="l"/>
                <a:tab pos="8442000" algn="l"/>
                <a:tab pos="8899200" algn="l"/>
                <a:tab pos="9356400" algn="l"/>
                <a:tab pos="9600840" algn="l"/>
                <a:tab pos="10058040" algn="l"/>
                <a:tab pos="10515240" algn="l"/>
              </a:tabLst>
            </a:pPr>
            <a:r>
              <a:rPr lang="nl-BE" sz="1600" b="0" i="0" u="none" strike="noStrike" kern="1200" cap="none" dirty="0">
                <a:ln>
                  <a:noFill/>
                </a:ln>
                <a:solidFill>
                  <a:srgbClr val="000000"/>
                </a:solidFill>
                <a:latin typeface="Liberation Sans" pitchFamily="18"/>
                <a:ea typeface="Noto Sans CJK SC Regular" pitchFamily="2"/>
                <a:cs typeface="FreeSans" pitchFamily="2"/>
              </a:rPr>
              <a:t>	</a:t>
            </a:r>
          </a:p>
          <a:p>
            <a:pPr marL="212400" marR="0" lvl="0" indent="-212400" rtl="0" hangingPunct="0">
              <a:lnSpc>
                <a:spcPct val="100000"/>
              </a:lnSpc>
              <a:spcBef>
                <a:spcPts val="0"/>
              </a:spcBef>
              <a:spcAft>
                <a:spcPts val="0"/>
              </a:spcAft>
              <a:buNone/>
              <a:tabLst/>
            </a:pPr>
            <a:endParaRPr lang="nl-BE" sz="1600" b="0" i="0" u="none" strike="noStrike" kern="1200" cap="none" dirty="0">
              <a:ln>
                <a:noFill/>
              </a:ln>
              <a:solidFill>
                <a:srgbClr val="000000"/>
              </a:solidFill>
              <a:latin typeface="Liberation Sans" pitchFamily="18"/>
              <a:ea typeface="Noto Sans CJK SC Regular" pitchFamily="2"/>
              <a:cs typeface="FreeSans" pitchFamily="2"/>
            </a:endParaRPr>
          </a:p>
          <a:p>
            <a:pPr marL="212400" marR="0" lvl="0" indent="-212400" rtl="0" hangingPunct="0">
              <a:lnSpc>
                <a:spcPct val="100000"/>
              </a:lnSpc>
              <a:spcBef>
                <a:spcPts val="0"/>
              </a:spcBef>
              <a:spcAft>
                <a:spcPts val="0"/>
              </a:spcAft>
              <a:buNone/>
              <a:tabLst/>
            </a:pPr>
            <a:endParaRPr lang="nl-BE" sz="1600" b="0" i="0" u="none" strike="noStrike" kern="1200" cap="none" dirty="0">
              <a:ln>
                <a:noFill/>
              </a:ln>
              <a:solidFill>
                <a:srgbClr val="000000"/>
              </a:solidFill>
              <a:latin typeface="Liberation Sans" pitchFamily="18"/>
              <a:ea typeface="Noto Sans CJK SC Regular" pitchFamily="2"/>
              <a:cs typeface="FreeSans" pitchFamily="2"/>
            </a:endParaRPr>
          </a:p>
          <a:p>
            <a:pPr marL="212400" marR="0" lvl="0" indent="-212400" rtl="0" hangingPunct="0">
              <a:lnSpc>
                <a:spcPct val="100000"/>
              </a:lnSpc>
              <a:spcBef>
                <a:spcPts val="0"/>
              </a:spcBef>
              <a:spcAft>
                <a:spcPts val="0"/>
              </a:spcAft>
              <a:buNone/>
              <a:tabLst/>
            </a:pPr>
            <a:endParaRPr lang="nl-BE" sz="1600" b="0" i="0" u="none" strike="noStrike" kern="1200" cap="none" dirty="0">
              <a:ln>
                <a:noFill/>
              </a:ln>
              <a:solidFill>
                <a:srgbClr val="000000"/>
              </a:solidFill>
              <a:latin typeface="Liberation Sans" pitchFamily="18"/>
              <a:ea typeface="Noto Sans CJK SC Regular" pitchFamily="2"/>
              <a:cs typeface="FreeSans" pitchFamily="2"/>
            </a:endParaRPr>
          </a:p>
          <a:p>
            <a:pPr marL="212400" marR="0" lvl="0" indent="-212400" rtl="0" hangingPunct="0">
              <a:lnSpc>
                <a:spcPct val="100000"/>
              </a:lnSpc>
              <a:spcBef>
                <a:spcPts val="0"/>
              </a:spcBef>
              <a:spcAft>
                <a:spcPts val="0"/>
              </a:spcAft>
              <a:buNone/>
              <a:tabLst/>
            </a:pPr>
            <a:endParaRPr lang="nl-BE" sz="1600" b="0" i="0" u="none" strike="noStrike" kern="1200" cap="none" dirty="0">
              <a:ln>
                <a:noFill/>
              </a:ln>
              <a:solidFill>
                <a:srgbClr val="000000"/>
              </a:solidFill>
              <a:latin typeface="Liberation Sans" pitchFamily="18"/>
              <a:ea typeface="Noto Sans CJK SC Regular" pitchFamily="2"/>
              <a:cs typeface="FreeSans" pitchFamily="2"/>
            </a:endParaRPr>
          </a:p>
          <a:p>
            <a:pPr marL="212400" marR="0" lvl="0" indent="-212400" rtl="0" hangingPunct="0">
              <a:lnSpc>
                <a:spcPct val="100000"/>
              </a:lnSpc>
              <a:spcBef>
                <a:spcPts val="0"/>
              </a:spcBef>
              <a:spcAft>
                <a:spcPts val="0"/>
              </a:spcAft>
              <a:buNone/>
              <a:tabLst/>
            </a:pPr>
            <a:endParaRPr lang="nl-BE" sz="16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100000"/>
              </a:lnSpc>
              <a:spcBef>
                <a:spcPts val="0"/>
              </a:spcBef>
              <a:spcAft>
                <a:spcPts val="0"/>
              </a:spcAft>
              <a:buNone/>
              <a:tabLst/>
            </a:pPr>
            <a:endParaRPr lang="nl-BE" sz="16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100000"/>
              </a:lnSpc>
              <a:spcBef>
                <a:spcPts val="0"/>
              </a:spcBef>
              <a:spcAft>
                <a:spcPts val="0"/>
              </a:spcAft>
              <a:buNone/>
              <a:tabLst/>
            </a:pPr>
            <a:endParaRPr lang="nl-BE" sz="16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100000"/>
              </a:lnSpc>
              <a:spcBef>
                <a:spcPts val="0"/>
              </a:spcBef>
              <a:spcAft>
                <a:spcPts val="0"/>
              </a:spcAft>
              <a:buNone/>
              <a:tabLst/>
            </a:pPr>
            <a:endParaRPr lang="nl-BE" sz="16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100000"/>
              </a:lnSpc>
              <a:spcBef>
                <a:spcPts val="0"/>
              </a:spcBef>
              <a:spcAft>
                <a:spcPts val="0"/>
              </a:spcAft>
              <a:buNone/>
              <a:tabLst/>
            </a:pPr>
            <a:endParaRPr lang="nl-BE" sz="16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100000"/>
              </a:lnSpc>
              <a:spcBef>
                <a:spcPts val="0"/>
              </a:spcBef>
              <a:spcAft>
                <a:spcPts val="0"/>
              </a:spcAft>
              <a:buNone/>
              <a:tabLst/>
            </a:pPr>
            <a:r>
              <a:rPr lang="nl-BE" sz="1600" b="0" i="0" u="none" strike="noStrike" kern="1200" cap="none" dirty="0" err="1">
                <a:ln>
                  <a:noFill/>
                </a:ln>
                <a:solidFill>
                  <a:srgbClr val="000000"/>
                </a:solidFill>
                <a:latin typeface="Liberation Sans" pitchFamily="18"/>
                <a:ea typeface="Noto Sans CJK SC Regular" pitchFamily="2"/>
                <a:cs typeface="FreeSans" pitchFamily="2"/>
              </a:rPr>
              <a:t>What</a:t>
            </a:r>
            <a:r>
              <a:rPr lang="nl-BE" sz="1600" b="0" i="0" u="none" strike="noStrike" kern="1200" cap="none" dirty="0">
                <a:ln>
                  <a:noFill/>
                </a:ln>
                <a:solidFill>
                  <a:srgbClr val="000000"/>
                </a:solidFill>
                <a:latin typeface="Liberation Sans" pitchFamily="18"/>
                <a:ea typeface="Noto Sans CJK SC Regular" pitchFamily="2"/>
                <a:cs typeface="FreeSans" pitchFamily="2"/>
              </a:rPr>
              <a:t>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reads</a:t>
            </a:r>
            <a:r>
              <a:rPr lang="nl-BE" sz="1600" b="0" i="0" u="none" strike="noStrike" kern="1200" cap="none" dirty="0">
                <a:ln>
                  <a:noFill/>
                </a:ln>
                <a:solidFill>
                  <a:srgbClr val="000000"/>
                </a:solidFill>
                <a:latin typeface="Liberation Sans" pitchFamily="18"/>
                <a:ea typeface="Noto Sans CJK SC Regular" pitchFamily="2"/>
                <a:cs typeface="FreeSans" pitchFamily="2"/>
              </a:rPr>
              <a:t> have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to</a:t>
            </a:r>
            <a:r>
              <a:rPr lang="nl-BE" sz="1600" b="0" i="0" u="none" strike="noStrike" kern="1200" cap="none" dirty="0">
                <a:ln>
                  <a:noFill/>
                </a:ln>
                <a:solidFill>
                  <a:srgbClr val="000000"/>
                </a:solidFill>
                <a:latin typeface="Liberation Sans" pitchFamily="18"/>
                <a:ea typeface="Noto Sans CJK SC Regular" pitchFamily="2"/>
                <a:cs typeface="FreeSans" pitchFamily="2"/>
              </a:rPr>
              <a:t> do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with</a:t>
            </a:r>
            <a:r>
              <a:rPr lang="nl-BE" sz="1600" b="0" i="0" u="none" strike="noStrike" kern="1200" cap="none" dirty="0">
                <a:ln>
                  <a:noFill/>
                </a:ln>
                <a:solidFill>
                  <a:srgbClr val="000000"/>
                </a:solidFill>
                <a:latin typeface="Liberation Sans" pitchFamily="18"/>
                <a:ea typeface="Noto Sans CJK SC Regular" pitchFamily="2"/>
                <a:cs typeface="FreeSans" pitchFamily="2"/>
              </a:rPr>
              <a:t>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differential</a:t>
            </a:r>
            <a:r>
              <a:rPr lang="nl-BE" sz="1600" b="0" i="0" u="none" strike="noStrike" kern="1200" cap="none" dirty="0">
                <a:ln>
                  <a:noFill/>
                </a:ln>
                <a:solidFill>
                  <a:srgbClr val="000000"/>
                </a:solidFill>
                <a:latin typeface="Liberation Sans" pitchFamily="18"/>
                <a:ea typeface="Noto Sans CJK SC Regular" pitchFamily="2"/>
                <a:cs typeface="FreeSans" pitchFamily="2"/>
              </a:rPr>
              <a:t>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expression</a:t>
            </a:r>
            <a:r>
              <a:rPr lang="nl-BE" sz="1600" b="0" i="0" u="none" strike="noStrike" kern="1200" cap="none" dirty="0">
                <a:ln>
                  <a:noFill/>
                </a:ln>
                <a:solidFill>
                  <a:srgbClr val="000000"/>
                </a:solidFill>
                <a:latin typeface="Liberation Sans" pitchFamily="18"/>
                <a:ea typeface="Noto Sans CJK SC Regular" pitchFamily="2"/>
                <a:cs typeface="FreeSans" pitchFamily="2"/>
              </a:rPr>
              <a:t> of </a:t>
            </a:r>
            <a:r>
              <a:rPr lang="nl-BE" sz="1600" b="0" i="0" u="none" strike="noStrike" kern="1200" cap="none" dirty="0" err="1">
                <a:ln>
                  <a:noFill/>
                </a:ln>
                <a:solidFill>
                  <a:srgbClr val="000000"/>
                </a:solidFill>
                <a:latin typeface="Liberation Sans" pitchFamily="18"/>
                <a:ea typeface="Noto Sans CJK SC Regular" pitchFamily="2"/>
                <a:cs typeface="FreeSans" pitchFamily="2"/>
              </a:rPr>
              <a:t>genes</a:t>
            </a:r>
            <a:r>
              <a:rPr lang="nl-BE" sz="1600" b="0" i="0" u="none" strike="noStrike" kern="1200" cap="none" dirty="0">
                <a:ln>
                  <a:noFill/>
                </a:ln>
                <a:solidFill>
                  <a:srgbClr val="000000"/>
                </a:solidFill>
                <a:latin typeface="Liberation Sans" pitchFamily="18"/>
                <a:ea typeface="Noto Sans CJK SC Regular" pitchFamily="2"/>
                <a:cs typeface="FreeSans" pitchFamily="2"/>
              </a:rPr>
              <a:t>?</a:t>
            </a:r>
            <a:r>
              <a:rPr lang="nl-BE" sz="1600" b="1" i="0" u="none" strike="noStrike" kern="1200" cap="none" baseline="0" dirty="0">
                <a:ln>
                  <a:noFill/>
                </a:ln>
                <a:solidFill>
                  <a:srgbClr val="FF3333"/>
                </a:solidFill>
                <a:latin typeface="Arial" pitchFamily="18"/>
                <a:ea typeface="Droid Sans Fallback" pitchFamily="2"/>
                <a:cs typeface="Droid Sans Fallback" pitchFamily="2"/>
              </a:rPr>
              <a:t>		</a:t>
            </a:r>
          </a:p>
          <a:p>
            <a:pPr marL="212400" marR="0" lvl="0" indent="-212400" rtl="0" hangingPunct="0">
              <a:lnSpc>
                <a:spcPct val="100000"/>
              </a:lnSpc>
              <a:spcBef>
                <a:spcPts val="0"/>
              </a:spcBef>
              <a:spcAft>
                <a:spcPts val="0"/>
              </a:spcAft>
              <a:buNone/>
              <a:tabLst>
                <a:tab pos="212400" algn="l"/>
                <a:tab pos="669600" algn="l"/>
                <a:tab pos="1126800" algn="l"/>
                <a:tab pos="1583999" algn="l"/>
                <a:tab pos="2041200" algn="l"/>
                <a:tab pos="2498400" algn="l"/>
                <a:tab pos="2955599" algn="l"/>
                <a:tab pos="3412800" algn="l"/>
                <a:tab pos="3870000" algn="l"/>
                <a:tab pos="4327200" algn="l"/>
                <a:tab pos="4784400" algn="l"/>
                <a:tab pos="5241600" algn="l"/>
                <a:tab pos="5698799" algn="l"/>
                <a:tab pos="6156000" algn="l"/>
                <a:tab pos="6613199" algn="l"/>
                <a:tab pos="7070400" algn="l"/>
                <a:tab pos="7527600" algn="l"/>
                <a:tab pos="7984800" algn="l"/>
                <a:tab pos="8442000" algn="l"/>
                <a:tab pos="8899200" algn="l"/>
                <a:tab pos="9356400" algn="l"/>
                <a:tab pos="9600840" algn="l"/>
                <a:tab pos="10058040" algn="l"/>
                <a:tab pos="10515240" algn="l"/>
              </a:tabLst>
            </a:pPr>
            <a:r>
              <a:rPr lang="nl-BE" sz="1600" b="1" i="0" u="none" strike="noStrike" kern="1200" cap="none" dirty="0">
                <a:ln>
                  <a:noFill/>
                </a:ln>
                <a:solidFill>
                  <a:srgbClr val="FF3333"/>
                </a:solidFill>
                <a:latin typeface="Liberation Sans" pitchFamily="18"/>
                <a:ea typeface="Noto Sans CJK SC Regular" pitchFamily="2"/>
                <a:cs typeface="FreeSans" pitchFamily="2"/>
              </a:rPr>
              <a:t>			</a:t>
            </a:r>
          </a:p>
          <a:p>
            <a:pPr marL="212400" marR="0" lvl="0" indent="-212400" rtl="0" hangingPunct="0">
              <a:lnSpc>
                <a:spcPct val="100000"/>
              </a:lnSpc>
              <a:spcBef>
                <a:spcPts val="0"/>
              </a:spcBef>
              <a:spcAft>
                <a:spcPts val="0"/>
              </a:spcAft>
              <a:buNone/>
              <a:tabLst>
                <a:tab pos="212400" algn="l"/>
                <a:tab pos="669600" algn="l"/>
                <a:tab pos="1126800" algn="l"/>
                <a:tab pos="1583999" algn="l"/>
                <a:tab pos="2041200" algn="l"/>
                <a:tab pos="2498400" algn="l"/>
                <a:tab pos="2955599" algn="l"/>
                <a:tab pos="3412800" algn="l"/>
                <a:tab pos="3870000" algn="l"/>
                <a:tab pos="4327200" algn="l"/>
                <a:tab pos="4784400" algn="l"/>
                <a:tab pos="5241600" algn="l"/>
                <a:tab pos="5698799" algn="l"/>
                <a:tab pos="6156000" algn="l"/>
                <a:tab pos="6613199" algn="l"/>
                <a:tab pos="7070400" algn="l"/>
                <a:tab pos="7527600" algn="l"/>
                <a:tab pos="7984800" algn="l"/>
                <a:tab pos="8442000" algn="l"/>
                <a:tab pos="8899200" algn="l"/>
                <a:tab pos="9356400" algn="l"/>
                <a:tab pos="9600840" algn="l"/>
                <a:tab pos="10058040" algn="l"/>
                <a:tab pos="10515240" algn="l"/>
              </a:tabLst>
            </a:pPr>
            <a:r>
              <a:rPr lang="nl-BE" sz="1600" b="1" i="0" u="none" strike="noStrike" kern="1200" cap="none" dirty="0">
                <a:ln>
                  <a:noFill/>
                </a:ln>
                <a:solidFill>
                  <a:srgbClr val="FF3333"/>
                </a:solidFill>
                <a:latin typeface="Liberation Sans" pitchFamily="18"/>
                <a:ea typeface="Noto Sans CJK SC Regular" pitchFamily="2"/>
                <a:cs typeface="FreeSans" pitchFamily="2"/>
              </a:rPr>
              <a:t>		</a:t>
            </a:r>
          </a:p>
          <a:p>
            <a:pPr marL="212400" marR="0" lvl="0" indent="-212400" algn="ctr" rtl="0" hangingPunct="0">
              <a:lnSpc>
                <a:spcPct val="100000"/>
              </a:lnSpc>
              <a:spcBef>
                <a:spcPts val="0"/>
              </a:spcBef>
              <a:spcAft>
                <a:spcPts val="0"/>
              </a:spcAft>
              <a:buNone/>
              <a:tabLst>
                <a:tab pos="212400" algn="l"/>
                <a:tab pos="669600" algn="l"/>
                <a:tab pos="1126800" algn="l"/>
                <a:tab pos="1583999" algn="l"/>
                <a:tab pos="2041200" algn="l"/>
                <a:tab pos="2498400" algn="l"/>
                <a:tab pos="2955599" algn="l"/>
                <a:tab pos="3412800" algn="l"/>
                <a:tab pos="3870000" algn="l"/>
                <a:tab pos="4327200" algn="l"/>
                <a:tab pos="4784400" algn="l"/>
                <a:tab pos="5241600" algn="l"/>
                <a:tab pos="5698799" algn="l"/>
                <a:tab pos="6156000" algn="l"/>
                <a:tab pos="6613199" algn="l"/>
                <a:tab pos="7070400" algn="l"/>
                <a:tab pos="7527600" algn="l"/>
                <a:tab pos="7984800" algn="l"/>
                <a:tab pos="8442000" algn="l"/>
                <a:tab pos="8899200" algn="l"/>
                <a:tab pos="9356400" algn="l"/>
                <a:tab pos="9600840" algn="l"/>
                <a:tab pos="10058040" algn="l"/>
                <a:tab pos="10515240" algn="l"/>
              </a:tabLst>
            </a:pPr>
            <a:r>
              <a:rPr lang="nl-BE" sz="1600" b="1" i="0" u="none" strike="noStrike" kern="1200" cap="none" dirty="0">
                <a:ln>
                  <a:noFill/>
                </a:ln>
                <a:solidFill>
                  <a:srgbClr val="FF3333"/>
                </a:solidFill>
                <a:latin typeface="Liberation Sans" pitchFamily="18"/>
                <a:ea typeface="Noto Sans CJK SC Regular" pitchFamily="2"/>
                <a:cs typeface="FreeSans" pitchFamily="2"/>
              </a:rPr>
              <a:t>Read </a:t>
            </a:r>
            <a:r>
              <a:rPr lang="nl-BE" sz="1600" b="1" i="0" u="none" strike="noStrike" kern="1200" cap="none" dirty="0" err="1">
                <a:ln>
                  <a:noFill/>
                </a:ln>
                <a:solidFill>
                  <a:srgbClr val="FF3333"/>
                </a:solidFill>
                <a:latin typeface="Liberation Sans" pitchFamily="18"/>
                <a:ea typeface="Noto Sans CJK SC Regular" pitchFamily="2"/>
                <a:cs typeface="FreeSans" pitchFamily="2"/>
              </a:rPr>
              <a:t>count</a:t>
            </a:r>
            <a:r>
              <a:rPr lang="nl-BE" sz="1600" b="1" i="0" u="none" strike="noStrike" kern="1200" cap="none" dirty="0">
                <a:ln>
                  <a:noFill/>
                </a:ln>
                <a:solidFill>
                  <a:srgbClr val="FF3333"/>
                </a:solidFill>
                <a:latin typeface="Liberation Sans" pitchFamily="18"/>
                <a:ea typeface="Noto Sans CJK SC Regular" pitchFamily="2"/>
                <a:cs typeface="FreeSans" pitchFamily="2"/>
              </a:rPr>
              <a:t> is </a:t>
            </a:r>
            <a:r>
              <a:rPr lang="nl-BE" sz="1600" b="1" i="0" u="none" strike="noStrike" kern="1200" cap="none" dirty="0" err="1">
                <a:ln>
                  <a:noFill/>
                </a:ln>
                <a:solidFill>
                  <a:srgbClr val="FF3333"/>
                </a:solidFill>
                <a:latin typeface="Liberation Sans" pitchFamily="18"/>
                <a:ea typeface="Noto Sans CJK SC Regular" pitchFamily="2"/>
                <a:cs typeface="FreeSans" pitchFamily="2"/>
              </a:rPr>
              <a:t>linearly</a:t>
            </a:r>
            <a:r>
              <a:rPr lang="nl-BE" sz="1600" b="1" i="0" u="none" strike="noStrike" kern="1200" cap="none" dirty="0">
                <a:ln>
                  <a:noFill/>
                </a:ln>
                <a:solidFill>
                  <a:srgbClr val="FF3333"/>
                </a:solidFill>
                <a:latin typeface="Liberation Sans" pitchFamily="18"/>
                <a:ea typeface="Noto Sans CJK SC Regular" pitchFamily="2"/>
                <a:cs typeface="FreeSans" pitchFamily="2"/>
              </a:rPr>
              <a:t> </a:t>
            </a:r>
            <a:r>
              <a:rPr lang="nl-BE" sz="1600" b="1" i="0" u="none" strike="noStrike" kern="1200" cap="none" dirty="0" err="1">
                <a:ln>
                  <a:noFill/>
                </a:ln>
                <a:solidFill>
                  <a:srgbClr val="FF3333"/>
                </a:solidFill>
                <a:latin typeface="Liberation Sans" pitchFamily="18"/>
                <a:ea typeface="Noto Sans CJK SC Regular" pitchFamily="2"/>
                <a:cs typeface="FreeSans" pitchFamily="2"/>
              </a:rPr>
              <a:t>related</a:t>
            </a:r>
            <a:r>
              <a:rPr lang="nl-BE" sz="1600" b="1" i="0" u="none" strike="noStrike" kern="1200" cap="none" dirty="0">
                <a:ln>
                  <a:noFill/>
                </a:ln>
                <a:solidFill>
                  <a:srgbClr val="FF3333"/>
                </a:solidFill>
                <a:latin typeface="Liberation Sans" pitchFamily="18"/>
                <a:ea typeface="Noto Sans CJK SC Regular" pitchFamily="2"/>
                <a:cs typeface="FreeSans" pitchFamily="2"/>
              </a:rPr>
              <a:t> </a:t>
            </a:r>
            <a:r>
              <a:rPr lang="nl-BE" sz="1600" b="1" i="0" u="none" strike="noStrike" kern="1200" cap="none" dirty="0" err="1">
                <a:ln>
                  <a:noFill/>
                </a:ln>
                <a:solidFill>
                  <a:srgbClr val="FF3333"/>
                </a:solidFill>
                <a:latin typeface="Liberation Sans" pitchFamily="18"/>
                <a:ea typeface="Noto Sans CJK SC Regular" pitchFamily="2"/>
                <a:cs typeface="FreeSans" pitchFamily="2"/>
              </a:rPr>
              <a:t>to</a:t>
            </a:r>
            <a:r>
              <a:rPr lang="nl-BE" sz="1600" b="1" i="0" u="none" strike="noStrike" kern="1200" cap="none" dirty="0">
                <a:ln>
                  <a:noFill/>
                </a:ln>
                <a:solidFill>
                  <a:srgbClr val="FF3333"/>
                </a:solidFill>
                <a:latin typeface="Liberation Sans" pitchFamily="18"/>
                <a:ea typeface="Noto Sans CJK SC Regular" pitchFamily="2"/>
                <a:cs typeface="FreeSans" pitchFamily="2"/>
              </a:rPr>
              <a:t> </a:t>
            </a:r>
            <a:r>
              <a:rPr lang="nl-BE" sz="1600" b="1" i="0" u="none" strike="noStrike" kern="1200" cap="none" dirty="0" err="1">
                <a:ln>
                  <a:noFill/>
                </a:ln>
                <a:solidFill>
                  <a:srgbClr val="FF3333"/>
                </a:solidFill>
                <a:latin typeface="Liberation Sans" pitchFamily="18"/>
                <a:ea typeface="Noto Sans CJK SC Regular" pitchFamily="2"/>
                <a:cs typeface="FreeSans" pitchFamily="2"/>
              </a:rPr>
              <a:t>the</a:t>
            </a:r>
            <a:r>
              <a:rPr lang="nl-BE" sz="1600" b="1" i="0" u="none" strike="noStrike" kern="1200" cap="none" dirty="0">
                <a:ln>
                  <a:noFill/>
                </a:ln>
                <a:solidFill>
                  <a:srgbClr val="FF3333"/>
                </a:solidFill>
                <a:latin typeface="Liberation Sans" pitchFamily="18"/>
                <a:ea typeface="Noto Sans CJK SC Regular" pitchFamily="2"/>
                <a:cs typeface="FreeSans" pitchFamily="2"/>
              </a:rPr>
              <a:t> </a:t>
            </a:r>
            <a:r>
              <a:rPr lang="nl-BE" sz="1600" b="1" i="0" u="none" strike="noStrike" kern="1200" cap="none" dirty="0" err="1">
                <a:ln>
                  <a:noFill/>
                </a:ln>
                <a:solidFill>
                  <a:srgbClr val="FF3333"/>
                </a:solidFill>
                <a:latin typeface="Liberation Sans" pitchFamily="18"/>
                <a:ea typeface="Noto Sans CJK SC Regular" pitchFamily="2"/>
                <a:cs typeface="FreeSans" pitchFamily="2"/>
              </a:rPr>
              <a:t>abundance</a:t>
            </a:r>
            <a:r>
              <a:rPr lang="nl-BE" sz="1600" b="1" i="0" u="none" strike="noStrike" kern="1200" cap="none" dirty="0">
                <a:ln>
                  <a:noFill/>
                </a:ln>
                <a:solidFill>
                  <a:srgbClr val="FF3333"/>
                </a:solidFill>
                <a:latin typeface="Liberation Sans" pitchFamily="18"/>
                <a:ea typeface="Noto Sans CJK SC Regular" pitchFamily="2"/>
                <a:cs typeface="FreeSans" pitchFamily="2"/>
              </a:rPr>
              <a:t> of </a:t>
            </a:r>
            <a:r>
              <a:rPr lang="nl-BE" sz="1600" b="1" i="0" u="none" strike="noStrike" kern="1200" cap="none" dirty="0" err="1">
                <a:ln>
                  <a:noFill/>
                </a:ln>
                <a:solidFill>
                  <a:srgbClr val="FF3333"/>
                </a:solidFill>
                <a:latin typeface="Liberation Sans" pitchFamily="18"/>
                <a:ea typeface="Noto Sans CJK SC Regular" pitchFamily="2"/>
                <a:cs typeface="FreeSans" pitchFamily="2"/>
              </a:rPr>
              <a:t>the</a:t>
            </a:r>
            <a:r>
              <a:rPr lang="nl-BE" sz="1600" b="1" i="0" u="none" strike="noStrike" kern="1200" cap="none" dirty="0">
                <a:ln>
                  <a:noFill/>
                </a:ln>
                <a:solidFill>
                  <a:srgbClr val="FF3333"/>
                </a:solidFill>
                <a:latin typeface="Liberation Sans" pitchFamily="18"/>
                <a:ea typeface="Noto Sans CJK SC Regular" pitchFamily="2"/>
                <a:cs typeface="FreeSans" pitchFamily="2"/>
              </a:rPr>
              <a:t> target transcript</a:t>
            </a:r>
          </a:p>
          <a:p>
            <a:pPr marL="212400" marR="0" lvl="0" indent="-212400" algn="ctr" rtl="0" hangingPunct="0">
              <a:lnSpc>
                <a:spcPct val="100000"/>
              </a:lnSpc>
              <a:spcBef>
                <a:spcPts val="0"/>
              </a:spcBef>
              <a:spcAft>
                <a:spcPts val="0"/>
              </a:spcAft>
              <a:buNone/>
              <a:tabLst>
                <a:tab pos="212400" algn="l"/>
                <a:tab pos="669600" algn="l"/>
                <a:tab pos="1126800" algn="l"/>
                <a:tab pos="1583999" algn="l"/>
                <a:tab pos="2041200" algn="l"/>
                <a:tab pos="2498400" algn="l"/>
                <a:tab pos="2955599" algn="l"/>
                <a:tab pos="3412800" algn="l"/>
                <a:tab pos="3870000" algn="l"/>
                <a:tab pos="4327200" algn="l"/>
                <a:tab pos="4784400" algn="l"/>
                <a:tab pos="5241600" algn="l"/>
                <a:tab pos="5698799" algn="l"/>
                <a:tab pos="6156000" algn="l"/>
                <a:tab pos="6613199" algn="l"/>
                <a:tab pos="7070400" algn="l"/>
                <a:tab pos="7527600" algn="l"/>
                <a:tab pos="7984800" algn="l"/>
                <a:tab pos="8442000" algn="l"/>
                <a:tab pos="8899200" algn="l"/>
                <a:tab pos="9356400" algn="l"/>
                <a:tab pos="9600840" algn="l"/>
                <a:tab pos="10058040" algn="l"/>
                <a:tab pos="10515240" algn="l"/>
              </a:tabLst>
            </a:pPr>
            <a:r>
              <a:rPr lang="nl-BE" sz="1600" b="1" i="0" u="none" strike="noStrike" kern="1200" cap="none" dirty="0">
                <a:ln>
                  <a:noFill/>
                </a:ln>
                <a:solidFill>
                  <a:srgbClr val="FF3333"/>
                </a:solidFill>
                <a:latin typeface="Liberation Sans" pitchFamily="18"/>
                <a:ea typeface="Noto Sans CJK SC Regular" pitchFamily="2"/>
                <a:cs typeface="FreeSans" pitchFamily="2"/>
              </a:rPr>
              <a:t>	</a:t>
            </a:r>
          </a:p>
        </p:txBody>
      </p:sp>
      <p:pic>
        <p:nvPicPr>
          <p:cNvPr id="3" name="Picture 4"/>
          <p:cNvPicPr>
            <a:picLocks noChangeAspect="1"/>
          </p:cNvPicPr>
          <p:nvPr/>
        </p:nvPicPr>
        <p:blipFill>
          <a:blip r:embed="rId3">
            <a:alphaModFix/>
            <a:lum/>
          </a:blip>
          <a:srcRect/>
          <a:stretch>
            <a:fillRect/>
          </a:stretch>
        </p:blipFill>
        <p:spPr>
          <a:xfrm>
            <a:off x="1814400" y="2781360"/>
            <a:ext cx="1385999" cy="1516320"/>
          </a:xfrm>
          <a:prstGeom prst="rect">
            <a:avLst/>
          </a:prstGeom>
          <a:noFill/>
          <a:ln>
            <a:noFill/>
          </a:ln>
        </p:spPr>
      </p:pic>
      <p:sp>
        <p:nvSpPr>
          <p:cNvPr id="4" name="AutoShape 5"/>
          <p:cNvSpPr/>
          <p:nvPr/>
        </p:nvSpPr>
        <p:spPr>
          <a:xfrm>
            <a:off x="6363720" y="32022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 name="AutoShape 6"/>
          <p:cNvSpPr/>
          <p:nvPr/>
        </p:nvSpPr>
        <p:spPr>
          <a:xfrm>
            <a:off x="6455880" y="37548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 name="AutoShape 7"/>
          <p:cNvSpPr/>
          <p:nvPr/>
        </p:nvSpPr>
        <p:spPr>
          <a:xfrm>
            <a:off x="4572000" y="342863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 name="AutoShape 8"/>
          <p:cNvSpPr/>
          <p:nvPr/>
        </p:nvSpPr>
        <p:spPr>
          <a:xfrm>
            <a:off x="5029200" y="369755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 name="AutoShape 9"/>
          <p:cNvSpPr/>
          <p:nvPr/>
        </p:nvSpPr>
        <p:spPr>
          <a:xfrm>
            <a:off x="5987520" y="3370680"/>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9" name="AutoShape 10"/>
          <p:cNvSpPr/>
          <p:nvPr/>
        </p:nvSpPr>
        <p:spPr>
          <a:xfrm>
            <a:off x="6139800" y="35229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0" name="AutoShape 11"/>
          <p:cNvSpPr/>
          <p:nvPr/>
        </p:nvSpPr>
        <p:spPr>
          <a:xfrm>
            <a:off x="6444719" y="3827879"/>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1" name="AutoShape 12"/>
          <p:cNvSpPr/>
          <p:nvPr/>
        </p:nvSpPr>
        <p:spPr>
          <a:xfrm>
            <a:off x="5834879" y="32180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 name="AutoShape 13"/>
          <p:cNvSpPr/>
          <p:nvPr/>
        </p:nvSpPr>
        <p:spPr>
          <a:xfrm>
            <a:off x="5987520" y="3370680"/>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3" name="AutoShape 14"/>
          <p:cNvSpPr/>
          <p:nvPr/>
        </p:nvSpPr>
        <p:spPr>
          <a:xfrm>
            <a:off x="6139800" y="35229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4" name="AutoShape 15"/>
          <p:cNvSpPr/>
          <p:nvPr/>
        </p:nvSpPr>
        <p:spPr>
          <a:xfrm>
            <a:off x="6292079" y="36752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5" name="AutoShape 16"/>
          <p:cNvSpPr/>
          <p:nvPr/>
        </p:nvSpPr>
        <p:spPr>
          <a:xfrm>
            <a:off x="6260400" y="3930840"/>
            <a:ext cx="457200" cy="44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6" name="AutoShape 17"/>
          <p:cNvSpPr/>
          <p:nvPr/>
        </p:nvSpPr>
        <p:spPr>
          <a:xfrm>
            <a:off x="5574600" y="29530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7" name="AutoShape 18"/>
          <p:cNvSpPr/>
          <p:nvPr/>
        </p:nvSpPr>
        <p:spPr>
          <a:xfrm>
            <a:off x="5342760" y="31579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8" name="AutoShape 20"/>
          <p:cNvSpPr/>
          <p:nvPr/>
        </p:nvSpPr>
        <p:spPr>
          <a:xfrm>
            <a:off x="6508080" y="32990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9" name="AutoShape 21"/>
          <p:cNvSpPr/>
          <p:nvPr/>
        </p:nvSpPr>
        <p:spPr>
          <a:xfrm>
            <a:off x="5150880" y="33926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0" name="AutoShape 22"/>
          <p:cNvSpPr/>
          <p:nvPr/>
        </p:nvSpPr>
        <p:spPr>
          <a:xfrm>
            <a:off x="5303159" y="3545279"/>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1" name="AutoShape 23"/>
          <p:cNvSpPr/>
          <p:nvPr/>
        </p:nvSpPr>
        <p:spPr>
          <a:xfrm>
            <a:off x="5455440" y="369755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2" name="AutoShape 24"/>
          <p:cNvSpPr/>
          <p:nvPr/>
        </p:nvSpPr>
        <p:spPr>
          <a:xfrm>
            <a:off x="5608080" y="384983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3" name="AutoShape 27"/>
          <p:cNvSpPr/>
          <p:nvPr/>
        </p:nvSpPr>
        <p:spPr>
          <a:xfrm>
            <a:off x="6135119" y="30085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4" name="AutoShape 31"/>
          <p:cNvSpPr/>
          <p:nvPr/>
        </p:nvSpPr>
        <p:spPr>
          <a:xfrm>
            <a:off x="5120639" y="30625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5" name="AutoShape 32"/>
          <p:cNvSpPr/>
          <p:nvPr/>
        </p:nvSpPr>
        <p:spPr>
          <a:xfrm>
            <a:off x="5803200" y="36230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6" name="AutoShape 33"/>
          <p:cNvSpPr/>
          <p:nvPr/>
        </p:nvSpPr>
        <p:spPr>
          <a:xfrm>
            <a:off x="5377680" y="3264120"/>
            <a:ext cx="457200" cy="47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7" name="AutoShape 34"/>
          <p:cNvSpPr/>
          <p:nvPr/>
        </p:nvSpPr>
        <p:spPr>
          <a:xfrm>
            <a:off x="5936760" y="28512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8" name="Right Arrow 1"/>
          <p:cNvSpPr/>
          <p:nvPr/>
        </p:nvSpPr>
        <p:spPr>
          <a:xfrm>
            <a:off x="3761279" y="3342600"/>
            <a:ext cx="262080" cy="223560"/>
          </a:xfrm>
          <a:custGeom>
            <a:avLst>
              <a:gd name="f0" fmla="val 12338"/>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0000"/>
          </a:solidFill>
          <a:ln w="9360" cap="sq">
            <a:solidFill>
              <a:srgbClr val="FF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9" name="Titel 1"/>
          <p:cNvSpPr txBox="1">
            <a:spLocks noGrp="1"/>
          </p:cNvSpPr>
          <p:nvPr>
            <p:ph type="title" idx="4294967295"/>
          </p:nvPr>
        </p:nvSpPr>
        <p:spPr>
          <a:xfrm>
            <a:off x="146832" y="-7199"/>
            <a:ext cx="9118080" cy="617040"/>
          </a:xfrm>
          <a:noFill/>
          <a:ln>
            <a:noFill/>
          </a:ln>
        </p:spPr>
        <p:txBody>
          <a:bodyPr wrap="square">
            <a:noAutofit/>
          </a:bodyPr>
          <a:lstStyle/>
          <a:p>
            <a:pPr lvl="0" algn="ctr">
              <a:lnSpc>
                <a:spcPct val="100000"/>
              </a:lnSpc>
              <a:spcBef>
                <a:spcPts val="0"/>
              </a:spcBef>
            </a:pPr>
            <a:r>
              <a:rPr lang="en-US" sz="4000" spc="-96">
                <a:solidFill>
                  <a:srgbClr val="0082B9"/>
                </a:solidFill>
                <a:highlight>
                  <a:scrgbClr r="0" g="0" b="0">
                    <a:alpha val="0"/>
                  </a:scrgbClr>
                </a:highlight>
                <a:latin typeface="Arial"/>
              </a:rPr>
              <a:t>RNA-Seq</a:t>
            </a:r>
          </a:p>
        </p:txBody>
      </p:sp>
    </p:spTree>
    <p:extLst>
      <p:ext uri="{BB962C8B-B14F-4D97-AF65-F5344CB8AC3E}">
        <p14:creationId xmlns:p14="http://schemas.microsoft.com/office/powerpoint/2010/main" val="3375088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267" t="-9003" r="13100" b="9003"/>
          <a:stretch/>
        </p:blipFill>
        <p:spPr>
          <a:xfrm>
            <a:off x="381663" y="-141759"/>
            <a:ext cx="7983109" cy="6393110"/>
          </a:xfrm>
          <a:prstGeom prst="rect">
            <a:avLst/>
          </a:prstGeom>
        </p:spPr>
      </p:pic>
    </p:spTree>
    <p:extLst>
      <p:ext uri="{BB962C8B-B14F-4D97-AF65-F5344CB8AC3E}">
        <p14:creationId xmlns:p14="http://schemas.microsoft.com/office/powerpoint/2010/main" val="1041026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25560" y="-46080"/>
            <a:ext cx="9118080" cy="617040"/>
          </a:xfrm>
          <a:prstGeom prst="rect">
            <a:avLst/>
          </a:prstGeom>
          <a:noFill/>
          <a:ln>
            <a:noFill/>
          </a:ln>
        </p:spPr>
        <p:txBody>
          <a:bodyPr anchor="ctr"/>
          <a:lstStyle/>
          <a:p>
            <a:pPr algn="ctr">
              <a:lnSpc>
                <a:spcPct val="100000"/>
              </a:lnSpc>
            </a:pPr>
            <a:r>
              <a:rPr lang="en-US" sz="4000" b="0" strike="noStrike" spc="-97" dirty="0">
                <a:solidFill>
                  <a:srgbClr val="0082B9"/>
                </a:solidFill>
                <a:uFill>
                  <a:solidFill>
                    <a:srgbClr val="FFFFFF"/>
                  </a:solidFill>
                </a:uFill>
                <a:latin typeface="Arial"/>
              </a:rPr>
              <a:t>1. Results </a:t>
            </a:r>
            <a:r>
              <a:rPr lang="en-US" sz="4000" b="0" strike="noStrike" spc="-97" dirty="0" smtClean="0">
                <a:solidFill>
                  <a:srgbClr val="0082B9"/>
                </a:solidFill>
                <a:uFill>
                  <a:solidFill>
                    <a:srgbClr val="FFFFFF"/>
                  </a:solidFill>
                </a:uFill>
                <a:latin typeface="Arial"/>
              </a:rPr>
              <a:t>Interpretation</a:t>
            </a:r>
            <a:endParaRPr lang="en-US" sz="1800" b="0" strike="noStrike" spc="-1" dirty="0">
              <a:solidFill>
                <a:srgbClr val="292934"/>
              </a:solidFill>
              <a:uFill>
                <a:solidFill>
                  <a:srgbClr val="FFFFFF"/>
                </a:solidFill>
              </a:uFill>
              <a:latin typeface="Arial"/>
            </a:endParaRPr>
          </a:p>
        </p:txBody>
      </p:sp>
      <p:pic>
        <p:nvPicPr>
          <p:cNvPr id="136" name="Picture 135"/>
          <p:cNvPicPr/>
          <p:nvPr/>
        </p:nvPicPr>
        <p:blipFill>
          <a:blip r:embed="rId2"/>
          <a:stretch/>
        </p:blipFill>
        <p:spPr>
          <a:xfrm>
            <a:off x="3082320" y="1720080"/>
            <a:ext cx="3227040" cy="3217680"/>
          </a:xfrm>
          <a:prstGeom prst="rect">
            <a:avLst/>
          </a:prstGeom>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0400" y="24238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 name="AutoShape 3"/>
          <p:cNvSpPr/>
          <p:nvPr/>
        </p:nvSpPr>
        <p:spPr>
          <a:xfrm>
            <a:off x="5303520" y="2587680"/>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 name="AutoShape 4"/>
          <p:cNvSpPr/>
          <p:nvPr/>
        </p:nvSpPr>
        <p:spPr>
          <a:xfrm>
            <a:off x="1783800" y="27129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 name="AutoShape 5"/>
          <p:cNvSpPr/>
          <p:nvPr/>
        </p:nvSpPr>
        <p:spPr>
          <a:xfrm>
            <a:off x="6962400" y="314639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 name="AutoShape 6"/>
          <p:cNvSpPr/>
          <p:nvPr/>
        </p:nvSpPr>
        <p:spPr>
          <a:xfrm>
            <a:off x="5519160" y="2787480"/>
            <a:ext cx="457200" cy="44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 name="AutoShape 7"/>
          <p:cNvSpPr/>
          <p:nvPr/>
        </p:nvSpPr>
        <p:spPr>
          <a:xfrm>
            <a:off x="5392440" y="24922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 name="AutoShape 8"/>
          <p:cNvSpPr/>
          <p:nvPr/>
        </p:nvSpPr>
        <p:spPr>
          <a:xfrm>
            <a:off x="5747760" y="22860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9" name="AutoShape 9"/>
          <p:cNvSpPr/>
          <p:nvPr/>
        </p:nvSpPr>
        <p:spPr>
          <a:xfrm>
            <a:off x="7179840" y="2711520"/>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0" name="AutoShape 10"/>
          <p:cNvSpPr/>
          <p:nvPr/>
        </p:nvSpPr>
        <p:spPr>
          <a:xfrm>
            <a:off x="7295759" y="27874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1" name="AutoShape 11"/>
          <p:cNvSpPr/>
          <p:nvPr/>
        </p:nvSpPr>
        <p:spPr>
          <a:xfrm>
            <a:off x="7541639" y="26254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 name="AutoShape 12"/>
          <p:cNvSpPr/>
          <p:nvPr/>
        </p:nvSpPr>
        <p:spPr>
          <a:xfrm>
            <a:off x="7497360" y="2878200"/>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3" name="AutoShape 13"/>
          <p:cNvSpPr/>
          <p:nvPr/>
        </p:nvSpPr>
        <p:spPr>
          <a:xfrm>
            <a:off x="2545920" y="274319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4" name="AutoShape 14"/>
          <p:cNvSpPr/>
          <p:nvPr/>
        </p:nvSpPr>
        <p:spPr>
          <a:xfrm>
            <a:off x="418680" y="27511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5" name="AutoShape 15"/>
          <p:cNvSpPr/>
          <p:nvPr/>
        </p:nvSpPr>
        <p:spPr>
          <a:xfrm>
            <a:off x="5622479" y="26938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6" name="AutoShape 16"/>
          <p:cNvSpPr/>
          <p:nvPr/>
        </p:nvSpPr>
        <p:spPr>
          <a:xfrm>
            <a:off x="2091960" y="24526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7" name="AutoShape 17"/>
          <p:cNvSpPr/>
          <p:nvPr/>
        </p:nvSpPr>
        <p:spPr>
          <a:xfrm>
            <a:off x="7679880" y="3311279"/>
            <a:ext cx="457200" cy="44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8" name="AutoShape 18"/>
          <p:cNvSpPr/>
          <p:nvPr/>
        </p:nvSpPr>
        <p:spPr>
          <a:xfrm>
            <a:off x="7176600" y="30477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9" name="AutoShape 19"/>
          <p:cNvSpPr/>
          <p:nvPr/>
        </p:nvSpPr>
        <p:spPr>
          <a:xfrm>
            <a:off x="6994079" y="26272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0" name="AutoShape 20"/>
          <p:cNvSpPr/>
          <p:nvPr/>
        </p:nvSpPr>
        <p:spPr>
          <a:xfrm>
            <a:off x="7286040" y="2352600"/>
            <a:ext cx="457200" cy="44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1" name="AutoShape 21"/>
          <p:cNvSpPr/>
          <p:nvPr/>
        </p:nvSpPr>
        <p:spPr>
          <a:xfrm>
            <a:off x="7179840" y="2452680"/>
            <a:ext cx="457200" cy="44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2" name="AutoShape 22"/>
          <p:cNvSpPr/>
          <p:nvPr/>
        </p:nvSpPr>
        <p:spPr>
          <a:xfrm>
            <a:off x="7067160" y="2957400"/>
            <a:ext cx="457200" cy="44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3" name="AutoShape 23"/>
          <p:cNvSpPr/>
          <p:nvPr/>
        </p:nvSpPr>
        <p:spPr>
          <a:xfrm>
            <a:off x="4998600" y="3452759"/>
            <a:ext cx="3962520" cy="763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206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4" name="AutoShape 24"/>
          <p:cNvSpPr/>
          <p:nvPr/>
        </p:nvSpPr>
        <p:spPr>
          <a:xfrm>
            <a:off x="5303520" y="29779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5" name="AutoShape 25"/>
          <p:cNvSpPr/>
          <p:nvPr/>
        </p:nvSpPr>
        <p:spPr>
          <a:xfrm>
            <a:off x="5622479" y="306863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6" name="AutoShape 26"/>
          <p:cNvSpPr/>
          <p:nvPr/>
        </p:nvSpPr>
        <p:spPr>
          <a:xfrm>
            <a:off x="5747760" y="314639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7" name="AutoShape 27"/>
          <p:cNvSpPr/>
          <p:nvPr/>
        </p:nvSpPr>
        <p:spPr>
          <a:xfrm>
            <a:off x="5532120" y="32130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8" name="AutoShape 28"/>
          <p:cNvSpPr/>
          <p:nvPr/>
        </p:nvSpPr>
        <p:spPr>
          <a:xfrm>
            <a:off x="5379480" y="3300479"/>
            <a:ext cx="457200" cy="44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9" name="AutoShape 29"/>
          <p:cNvSpPr/>
          <p:nvPr/>
        </p:nvSpPr>
        <p:spPr>
          <a:xfrm>
            <a:off x="1407600" y="28810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0" name="AutoShape 30"/>
          <p:cNvSpPr/>
          <p:nvPr/>
        </p:nvSpPr>
        <p:spPr>
          <a:xfrm>
            <a:off x="5519160" y="240011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1" name="AutoShape 31"/>
          <p:cNvSpPr/>
          <p:nvPr/>
        </p:nvSpPr>
        <p:spPr>
          <a:xfrm>
            <a:off x="1329840" y="34542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2" name="AutoShape 32"/>
          <p:cNvSpPr/>
          <p:nvPr/>
        </p:nvSpPr>
        <p:spPr>
          <a:xfrm>
            <a:off x="1560239" y="30337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3" name="AutoShape 33"/>
          <p:cNvSpPr/>
          <p:nvPr/>
        </p:nvSpPr>
        <p:spPr>
          <a:xfrm>
            <a:off x="5379480" y="28620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4" name="AutoShape 34"/>
          <p:cNvSpPr/>
          <p:nvPr/>
        </p:nvSpPr>
        <p:spPr>
          <a:xfrm>
            <a:off x="1864800" y="33382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5" name="AutoShape 35"/>
          <p:cNvSpPr/>
          <p:nvPr/>
        </p:nvSpPr>
        <p:spPr>
          <a:xfrm>
            <a:off x="2017439" y="349091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6" name="AutoShape 36"/>
          <p:cNvSpPr/>
          <p:nvPr/>
        </p:nvSpPr>
        <p:spPr>
          <a:xfrm>
            <a:off x="1255320" y="27288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7" name="AutoShape 37"/>
          <p:cNvSpPr/>
          <p:nvPr/>
        </p:nvSpPr>
        <p:spPr>
          <a:xfrm>
            <a:off x="1407600" y="28810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8" name="AutoShape 38"/>
          <p:cNvSpPr/>
          <p:nvPr/>
        </p:nvSpPr>
        <p:spPr>
          <a:xfrm>
            <a:off x="1560239" y="30337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9" name="AutoShape 39"/>
          <p:cNvSpPr/>
          <p:nvPr/>
        </p:nvSpPr>
        <p:spPr>
          <a:xfrm>
            <a:off x="1712519" y="31860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0" name="AutoShape 40"/>
          <p:cNvSpPr/>
          <p:nvPr/>
        </p:nvSpPr>
        <p:spPr>
          <a:xfrm>
            <a:off x="1864800" y="33382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1" name="AutoShape 41"/>
          <p:cNvSpPr/>
          <p:nvPr/>
        </p:nvSpPr>
        <p:spPr>
          <a:xfrm>
            <a:off x="2017439" y="349091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2" name="AutoShape 42"/>
          <p:cNvSpPr/>
          <p:nvPr/>
        </p:nvSpPr>
        <p:spPr>
          <a:xfrm>
            <a:off x="7641720" y="2975039"/>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3" name="AutoShape 43"/>
          <p:cNvSpPr/>
          <p:nvPr/>
        </p:nvSpPr>
        <p:spPr>
          <a:xfrm>
            <a:off x="7637040" y="30621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4" name="AutoShape 44"/>
          <p:cNvSpPr/>
          <p:nvPr/>
        </p:nvSpPr>
        <p:spPr>
          <a:xfrm>
            <a:off x="7203600" y="32590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5" name="AutoShape 45"/>
          <p:cNvSpPr/>
          <p:nvPr/>
        </p:nvSpPr>
        <p:spPr>
          <a:xfrm>
            <a:off x="7459200" y="3176640"/>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6" name="AutoShape 46"/>
          <p:cNvSpPr/>
          <p:nvPr/>
        </p:nvSpPr>
        <p:spPr>
          <a:xfrm>
            <a:off x="6975000" y="33415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7" name="AutoShape 47"/>
          <p:cNvSpPr/>
          <p:nvPr/>
        </p:nvSpPr>
        <p:spPr>
          <a:xfrm>
            <a:off x="872640" y="26683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8" name="AutoShape 48"/>
          <p:cNvSpPr/>
          <p:nvPr/>
        </p:nvSpPr>
        <p:spPr>
          <a:xfrm>
            <a:off x="7092360" y="25365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9" name="AutoShape 49"/>
          <p:cNvSpPr/>
          <p:nvPr/>
        </p:nvSpPr>
        <p:spPr>
          <a:xfrm>
            <a:off x="7589519" y="25416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0" name="AutoShape 50"/>
          <p:cNvSpPr/>
          <p:nvPr/>
        </p:nvSpPr>
        <p:spPr>
          <a:xfrm>
            <a:off x="2545920" y="330515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1" name="AutoShape 51"/>
          <p:cNvSpPr/>
          <p:nvPr/>
        </p:nvSpPr>
        <p:spPr>
          <a:xfrm>
            <a:off x="3296880" y="29368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2" name="AutoShape 52"/>
          <p:cNvSpPr/>
          <p:nvPr/>
        </p:nvSpPr>
        <p:spPr>
          <a:xfrm>
            <a:off x="1928519" y="28098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3" name="AutoShape 53"/>
          <p:cNvSpPr/>
          <p:nvPr/>
        </p:nvSpPr>
        <p:spPr>
          <a:xfrm>
            <a:off x="570960" y="29034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4" name="AutoShape 54"/>
          <p:cNvSpPr/>
          <p:nvPr/>
        </p:nvSpPr>
        <p:spPr>
          <a:xfrm>
            <a:off x="723599" y="30556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5" name="AutoShape 55"/>
          <p:cNvSpPr/>
          <p:nvPr/>
        </p:nvSpPr>
        <p:spPr>
          <a:xfrm>
            <a:off x="875879" y="32083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6" name="AutoShape 56"/>
          <p:cNvSpPr/>
          <p:nvPr/>
        </p:nvSpPr>
        <p:spPr>
          <a:xfrm>
            <a:off x="1028159" y="33606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7" name="AutoShape 57"/>
          <p:cNvSpPr/>
          <p:nvPr/>
        </p:nvSpPr>
        <p:spPr>
          <a:xfrm>
            <a:off x="2450520" y="28605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8" name="AutoShape 58"/>
          <p:cNvSpPr/>
          <p:nvPr/>
        </p:nvSpPr>
        <p:spPr>
          <a:xfrm>
            <a:off x="2603160" y="312875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9" name="AutoShape 59"/>
          <p:cNvSpPr/>
          <p:nvPr/>
        </p:nvSpPr>
        <p:spPr>
          <a:xfrm>
            <a:off x="3003120" y="28573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0" name="AutoShape 60"/>
          <p:cNvSpPr/>
          <p:nvPr/>
        </p:nvSpPr>
        <p:spPr>
          <a:xfrm>
            <a:off x="1555199" y="25192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1" name="AutoShape 61"/>
          <p:cNvSpPr/>
          <p:nvPr/>
        </p:nvSpPr>
        <p:spPr>
          <a:xfrm>
            <a:off x="2603160" y="312875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2" name="AutoShape 62"/>
          <p:cNvSpPr/>
          <p:nvPr/>
        </p:nvSpPr>
        <p:spPr>
          <a:xfrm>
            <a:off x="2244240" y="26049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3" name="AutoShape 63"/>
          <p:cNvSpPr/>
          <p:nvPr/>
        </p:nvSpPr>
        <p:spPr>
          <a:xfrm>
            <a:off x="3060360" y="2382840"/>
            <a:ext cx="457200" cy="44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4" name="AutoShape 64"/>
          <p:cNvSpPr/>
          <p:nvPr/>
        </p:nvSpPr>
        <p:spPr>
          <a:xfrm>
            <a:off x="2907720" y="2622600"/>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5" name="AutoShape 65"/>
          <p:cNvSpPr/>
          <p:nvPr/>
        </p:nvSpPr>
        <p:spPr>
          <a:xfrm>
            <a:off x="2450520" y="30430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6" name="AutoShape 66"/>
          <p:cNvSpPr/>
          <p:nvPr/>
        </p:nvSpPr>
        <p:spPr>
          <a:xfrm>
            <a:off x="3169800" y="30430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7" name="AutoShape 67"/>
          <p:cNvSpPr/>
          <p:nvPr/>
        </p:nvSpPr>
        <p:spPr>
          <a:xfrm>
            <a:off x="3247559" y="25160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8" name="AutoShape 68"/>
          <p:cNvSpPr/>
          <p:nvPr/>
        </p:nvSpPr>
        <p:spPr>
          <a:xfrm>
            <a:off x="3136320" y="32414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9" name="AutoShape 69"/>
          <p:cNvSpPr/>
          <p:nvPr/>
        </p:nvSpPr>
        <p:spPr>
          <a:xfrm>
            <a:off x="1631520" y="23749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0" name="AutoShape 70"/>
          <p:cNvSpPr/>
          <p:nvPr/>
        </p:nvSpPr>
        <p:spPr>
          <a:xfrm>
            <a:off x="583920" y="23256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1" name="AutoShape 71"/>
          <p:cNvSpPr/>
          <p:nvPr/>
        </p:nvSpPr>
        <p:spPr>
          <a:xfrm>
            <a:off x="540720" y="25732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2" name="AutoShape 72"/>
          <p:cNvSpPr/>
          <p:nvPr/>
        </p:nvSpPr>
        <p:spPr>
          <a:xfrm>
            <a:off x="2476080" y="23335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3" name="AutoShape 73"/>
          <p:cNvSpPr/>
          <p:nvPr/>
        </p:nvSpPr>
        <p:spPr>
          <a:xfrm>
            <a:off x="1223639" y="3133800"/>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4" name="AutoShape 74"/>
          <p:cNvSpPr/>
          <p:nvPr/>
        </p:nvSpPr>
        <p:spPr>
          <a:xfrm>
            <a:off x="453600" y="314783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5" name="AutoShape 75"/>
          <p:cNvSpPr/>
          <p:nvPr/>
        </p:nvSpPr>
        <p:spPr>
          <a:xfrm>
            <a:off x="2817360" y="349091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6" name="AutoShape 76"/>
          <p:cNvSpPr/>
          <p:nvPr/>
        </p:nvSpPr>
        <p:spPr>
          <a:xfrm>
            <a:off x="1993320" y="29541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7" name="Text Box 77"/>
          <p:cNvSpPr/>
          <p:nvPr/>
        </p:nvSpPr>
        <p:spPr>
          <a:xfrm>
            <a:off x="4939920" y="3543120"/>
            <a:ext cx="2273400" cy="276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nl-BE" sz="1200" b="0" i="0" u="none" strike="noStrike" kern="1200" cap="none">
                <a:ln>
                  <a:noFill/>
                </a:ln>
                <a:solidFill>
                  <a:srgbClr val="000000"/>
                </a:solidFill>
                <a:latin typeface="Liberation Sans" pitchFamily="18"/>
                <a:ea typeface="Noto Sans CJK SC Regular" pitchFamily="2"/>
                <a:cs typeface="FreeSans" pitchFamily="2"/>
              </a:rPr>
              <a:t>Reference genome</a:t>
            </a:r>
          </a:p>
        </p:txBody>
      </p:sp>
      <p:sp>
        <p:nvSpPr>
          <p:cNvPr id="78" name="Text Box 78"/>
          <p:cNvSpPr/>
          <p:nvPr/>
        </p:nvSpPr>
        <p:spPr>
          <a:xfrm>
            <a:off x="1333080" y="3717720"/>
            <a:ext cx="1511279" cy="4589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nl-BE" sz="1200" b="0" i="0" u="none" strike="noStrike" kern="1200" cap="none">
                <a:ln>
                  <a:noFill/>
                </a:ln>
                <a:solidFill>
                  <a:srgbClr val="000000"/>
                </a:solidFill>
                <a:latin typeface="Liberation Sans" pitchFamily="18"/>
                <a:ea typeface="Noto Sans CJK SC Regular" pitchFamily="2"/>
                <a:cs typeface="FreeSans" pitchFamily="2"/>
              </a:rPr>
              <a:t>RNA-Seq reads</a:t>
            </a:r>
          </a:p>
          <a:p>
            <a:pPr marL="0" marR="0" lvl="0" indent="0" rtl="0" hangingPunct="0">
              <a:lnSpc>
                <a:spcPct val="100000"/>
              </a:lnSpc>
              <a:spcBef>
                <a:spcPts val="0"/>
              </a:spcBef>
              <a:spcAft>
                <a:spcPts val="0"/>
              </a:spcAft>
              <a:buNone/>
              <a:tabLst/>
            </a:pPr>
            <a:endParaRPr lang="nl-BE" sz="12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79" name="Text Box 79"/>
          <p:cNvSpPr/>
          <p:nvPr/>
        </p:nvSpPr>
        <p:spPr>
          <a:xfrm>
            <a:off x="5984280" y="3840120"/>
            <a:ext cx="153828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nl-BE" sz="1800" b="0" i="0" u="none" strike="noStrike" kern="1200" cap="none">
                <a:ln>
                  <a:noFill/>
                </a:ln>
                <a:solidFill>
                  <a:srgbClr val="000000"/>
                </a:solidFill>
                <a:latin typeface="Liberation Sans" pitchFamily="18"/>
                <a:ea typeface="Noto Sans CJK SC Regular" pitchFamily="2"/>
                <a:cs typeface="FreeSans" pitchFamily="2"/>
              </a:rPr>
              <a:t>Alignment</a:t>
            </a:r>
          </a:p>
        </p:txBody>
      </p:sp>
      <p:sp>
        <p:nvSpPr>
          <p:cNvPr id="80" name="AutoShape 80"/>
          <p:cNvSpPr/>
          <p:nvPr/>
        </p:nvSpPr>
        <p:spPr>
          <a:xfrm>
            <a:off x="4195440" y="2809800"/>
            <a:ext cx="533160" cy="318960"/>
          </a:xfrm>
          <a:custGeom>
            <a:avLst>
              <a:gd name="f0" fmla="val 15139"/>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000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1" name="Titel 1"/>
          <p:cNvSpPr txBox="1">
            <a:spLocks noGrp="1"/>
          </p:cNvSpPr>
          <p:nvPr>
            <p:ph type="title" idx="4294967295"/>
          </p:nvPr>
        </p:nvSpPr>
        <p:spPr>
          <a:xfrm>
            <a:off x="25920" y="23040"/>
            <a:ext cx="9118080" cy="617040"/>
          </a:xfrm>
          <a:noFill/>
          <a:ln>
            <a:noFill/>
          </a:ln>
        </p:spPr>
        <p:txBody>
          <a:bodyPr wrap="square">
            <a:noAutofit/>
          </a:bodyPr>
          <a:lstStyle/>
          <a:p>
            <a:pPr lvl="0" algn="ctr">
              <a:lnSpc>
                <a:spcPct val="100000"/>
              </a:lnSpc>
              <a:spcBef>
                <a:spcPts val="0"/>
              </a:spcBef>
            </a:pPr>
            <a:r>
              <a:rPr lang="en-US" sz="4000" spc="-96">
                <a:solidFill>
                  <a:srgbClr val="0082B9"/>
                </a:solidFill>
                <a:highlight>
                  <a:scrgbClr r="0" g="0" b="0">
                    <a:alpha val="0"/>
                  </a:scrgbClr>
                </a:highlight>
                <a:latin typeface="Arial"/>
              </a:rPr>
              <a:t>From Raw Reads to Alignment</a:t>
            </a:r>
          </a:p>
        </p:txBody>
      </p:sp>
    </p:spTree>
    <p:extLst>
      <p:ext uri="{BB962C8B-B14F-4D97-AF65-F5344CB8AC3E}">
        <p14:creationId xmlns:p14="http://schemas.microsoft.com/office/powerpoint/2010/main" val="1552819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972" r="12985" b="9710"/>
          <a:stretch/>
        </p:blipFill>
        <p:spPr>
          <a:xfrm>
            <a:off x="403051" y="318052"/>
            <a:ext cx="8273198" cy="5501250"/>
          </a:xfrm>
          <a:prstGeom prst="rect">
            <a:avLst/>
          </a:prstGeom>
        </p:spPr>
      </p:pic>
    </p:spTree>
    <p:extLst>
      <p:ext uri="{BB962C8B-B14F-4D97-AF65-F5344CB8AC3E}">
        <p14:creationId xmlns:p14="http://schemas.microsoft.com/office/powerpoint/2010/main" val="27222406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p:nvPr/>
        </p:nvSpPr>
        <p:spPr>
          <a:xfrm>
            <a:off x="438119" y="240840"/>
            <a:ext cx="8229600" cy="8575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9800" rIns="0" bIns="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 name="Text Box 2"/>
          <p:cNvSpPr/>
          <p:nvPr/>
        </p:nvSpPr>
        <p:spPr>
          <a:xfrm>
            <a:off x="163440" y="1041119"/>
            <a:ext cx="8961480" cy="2511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58680" rIns="90000" bIns="45000" anchor="t" anchorCtr="0" compatLnSpc="0">
            <a:noAutofit/>
          </a:bodyPr>
          <a:lstStyle/>
          <a:p>
            <a:pPr marL="0" marR="0" lvl="0" indent="0" rtl="0" hangingPunct="0">
              <a:lnSpc>
                <a:spcPct val="94000"/>
              </a:lnSpc>
              <a:spcBef>
                <a:spcPts val="0"/>
              </a:spcBef>
              <a:spcAft>
                <a:spcPts val="0"/>
              </a:spcAft>
              <a:buNone/>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Clr>
                <a:srgbClr val="FFFFFF"/>
              </a:buClr>
              <a:buSzPct val="100000"/>
              <a:buFont typeface="Arial" pitchFamily="18"/>
              <a:buChar char="•"/>
              <a:tabLst/>
            </a:pPr>
            <a:r>
              <a:rPr lang="nl-BE" sz="1800" b="0" i="0" u="none" strike="noStrike" kern="1200" cap="none">
                <a:ln>
                  <a:noFill/>
                </a:ln>
                <a:solidFill>
                  <a:srgbClr val="000000"/>
                </a:solidFill>
                <a:latin typeface="Liberation Sans" pitchFamily="18"/>
                <a:ea typeface="Noto Sans CJK SC Regular" pitchFamily="2"/>
                <a:cs typeface="FreeSans" pitchFamily="2"/>
              </a:rPr>
              <a:t>Individual reads are aligned to a reference genome</a:t>
            </a:r>
          </a:p>
          <a:p>
            <a:pPr marL="0" marR="0" lvl="0" indent="0" rtl="0" hangingPunct="0">
              <a:lnSpc>
                <a:spcPct val="94000"/>
              </a:lnSpc>
              <a:spcBef>
                <a:spcPts val="0"/>
              </a:spcBef>
              <a:spcAft>
                <a:spcPts val="0"/>
              </a:spcAft>
              <a:buNone/>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Clr>
                <a:srgbClr val="FFFFFF"/>
              </a:buClr>
              <a:buSzPct val="100000"/>
              <a:buFont typeface="Arial" pitchFamily="18"/>
              <a:buChar char="•"/>
              <a:tabLst/>
            </a:pPr>
            <a:r>
              <a:rPr lang="nl-BE" sz="1800" b="0" i="0" u="none" strike="noStrike" kern="1200" cap="none">
                <a:ln>
                  <a:noFill/>
                </a:ln>
                <a:solidFill>
                  <a:srgbClr val="000000"/>
                </a:solidFill>
                <a:latin typeface="Liberation Sans" pitchFamily="18"/>
                <a:ea typeface="Noto Sans CJK SC Regular" pitchFamily="2"/>
                <a:cs typeface="FreeSans" pitchFamily="2"/>
              </a:rPr>
              <a:t>RNA-seq read alignment differs from standard aligment:</a:t>
            </a:r>
          </a:p>
          <a:p>
            <a:pPr marL="0" marR="0" lvl="0" indent="0" rtl="0" hangingPunct="0">
              <a:lnSpc>
                <a:spcPct val="94000"/>
              </a:lnSpc>
              <a:spcBef>
                <a:spcPts val="0"/>
              </a:spcBef>
              <a:spcAft>
                <a:spcPts val="0"/>
              </a:spcAft>
              <a:buClr>
                <a:srgbClr val="FFFFFF"/>
              </a:buClr>
              <a:buSzPct val="100000"/>
              <a:buFont typeface="Arial" pitchFamily="18"/>
              <a:buChar char="•"/>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0" marR="0" lvl="1" indent="0" rtl="0" hangingPunct="0">
              <a:lnSpc>
                <a:spcPct val="94000"/>
              </a:lnSpc>
              <a:spcBef>
                <a:spcPts val="0"/>
              </a:spcBef>
              <a:spcAft>
                <a:spcPts val="0"/>
              </a:spcAft>
              <a:buClr>
                <a:srgbClr val="FFFFFF"/>
              </a:buClr>
              <a:buSzPct val="100000"/>
              <a:buFont typeface="Arial" pitchFamily="18"/>
              <a:buChar char="•"/>
              <a:tabLst/>
            </a:pPr>
            <a:r>
              <a:rPr lang="nl-BE" sz="1800" b="0" i="0" u="none" strike="noStrike" kern="1200" cap="none">
                <a:ln>
                  <a:noFill/>
                </a:ln>
                <a:solidFill>
                  <a:srgbClr val="000000"/>
                </a:solidFill>
                <a:latin typeface="Liberation Sans" pitchFamily="18"/>
                <a:ea typeface="Noto Sans CJK SC Regular" pitchFamily="2"/>
                <a:cs typeface="FreeSans" pitchFamily="2"/>
              </a:rPr>
              <a:t>If an RNA-Seq read spans an exon boundary, part of the map </a:t>
            </a:r>
            <a:r>
              <a:rPr lang="nl-BE" sz="1800" b="0" i="0" u="none" strike="noStrike" kern="1200" cap="none">
                <a:ln>
                  <a:noFill/>
                </a:ln>
                <a:solidFill>
                  <a:srgbClr val="FF0000"/>
                </a:solidFill>
                <a:latin typeface="Liberation Sans" pitchFamily="18"/>
                <a:ea typeface="Noto Sans CJK SC Regular" pitchFamily="2"/>
                <a:cs typeface="FreeSans" pitchFamily="2"/>
              </a:rPr>
              <a:t>will not </a:t>
            </a:r>
            <a:r>
              <a:rPr lang="nl-BE" sz="1800" b="0" i="0" u="none" strike="noStrike" kern="1200" cap="none">
                <a:ln>
                  <a:noFill/>
                </a:ln>
                <a:solidFill>
                  <a:srgbClr val="000000"/>
                </a:solidFill>
                <a:latin typeface="Liberation Sans" pitchFamily="18"/>
                <a:ea typeface="Noto Sans CJK SC Regular" pitchFamily="2"/>
                <a:cs typeface="FreeSans" pitchFamily="2"/>
              </a:rPr>
              <a:t>map contiguosly to the reference</a:t>
            </a:r>
          </a:p>
          <a:p>
            <a:pPr marL="0" marR="0" lvl="1" indent="0" rtl="0" hangingPunct="0">
              <a:lnSpc>
                <a:spcPct val="94000"/>
              </a:lnSpc>
              <a:spcBef>
                <a:spcPts val="0"/>
              </a:spcBef>
              <a:spcAft>
                <a:spcPts val="0"/>
              </a:spcAft>
              <a:buClr>
                <a:srgbClr val="FFFFFF"/>
              </a:buClr>
              <a:buSzPct val="100000"/>
              <a:buFont typeface="Arial" pitchFamily="18"/>
              <a:buChar char="•"/>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0" marR="0" lvl="1" indent="0" rtl="0" hangingPunct="0">
              <a:lnSpc>
                <a:spcPct val="94000"/>
              </a:lnSpc>
              <a:spcBef>
                <a:spcPts val="0"/>
              </a:spcBef>
              <a:spcAft>
                <a:spcPts val="0"/>
              </a:spcAft>
              <a:buClr>
                <a:srgbClr val="FFFFFF"/>
              </a:buClr>
              <a:buSzPct val="100000"/>
              <a:buFont typeface="Arial" pitchFamily="18"/>
              <a:buChar char="•"/>
              <a:tabLst/>
            </a:pPr>
            <a:r>
              <a:rPr lang="nl-BE" sz="1800" b="0" i="0" u="none" strike="noStrike" kern="1200" cap="none">
                <a:ln>
                  <a:noFill/>
                </a:ln>
                <a:solidFill>
                  <a:srgbClr val="000000"/>
                </a:solidFill>
                <a:latin typeface="Liberation Sans" pitchFamily="18"/>
                <a:ea typeface="Noto Sans CJK SC Regular" pitchFamily="2"/>
                <a:cs typeface="FreeSans" pitchFamily="2"/>
              </a:rPr>
              <a:t>This causes the standard mapping procedure to fail</a:t>
            </a:r>
          </a:p>
          <a:p>
            <a:pPr marL="0" marR="0" lvl="0" indent="0" rtl="0" hangingPunct="0">
              <a:lnSpc>
                <a:spcPct val="94000"/>
              </a:lnSpc>
              <a:spcBef>
                <a:spcPts val="0"/>
              </a:spcBef>
              <a:spcAft>
                <a:spcPts val="0"/>
              </a:spcAft>
              <a:buNone/>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800" b="0" i="0" u="none" strike="noStrike" kern="1200" cap="none">
                <a:ln>
                  <a:noFill/>
                </a:ln>
                <a:solidFill>
                  <a:srgbClr val="000000"/>
                </a:solidFill>
                <a:latin typeface="Liberation Sans" pitchFamily="18"/>
                <a:ea typeface="Noto Sans CJK SC Regular" pitchFamily="2"/>
                <a:cs typeface="FreeSans" pitchFamily="2"/>
              </a:rPr>
              <a:t>	</a:t>
            </a:r>
          </a:p>
          <a:p>
            <a:pPr marL="0" marR="0" lvl="0" indent="0" rtl="0" hangingPunct="0">
              <a:lnSpc>
                <a:spcPct val="94000"/>
              </a:lnSpc>
              <a:spcBef>
                <a:spcPts val="0"/>
              </a:spcBef>
              <a:spcAft>
                <a:spcPts val="0"/>
              </a:spcAft>
              <a:buNone/>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4" name="Rectangle 1"/>
          <p:cNvSpPr/>
          <p:nvPr/>
        </p:nvSpPr>
        <p:spPr>
          <a:xfrm>
            <a:off x="438119" y="4520880"/>
            <a:ext cx="8000999" cy="131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B8FF"/>
          </a:solidFill>
          <a:ln w="9360" cap="sq">
            <a:solidFill>
              <a:srgbClr val="0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 name="Rectangle 2"/>
          <p:cNvSpPr/>
          <p:nvPr/>
        </p:nvSpPr>
        <p:spPr>
          <a:xfrm>
            <a:off x="438119" y="4520880"/>
            <a:ext cx="685799" cy="131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C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 name="Rectangle 5"/>
          <p:cNvSpPr/>
          <p:nvPr/>
        </p:nvSpPr>
        <p:spPr>
          <a:xfrm>
            <a:off x="7753320" y="4520880"/>
            <a:ext cx="685799" cy="131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C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 name="Rectangle 6"/>
          <p:cNvSpPr/>
          <p:nvPr/>
        </p:nvSpPr>
        <p:spPr>
          <a:xfrm>
            <a:off x="1657439" y="4520880"/>
            <a:ext cx="1066680" cy="131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C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 name="Rectangle 7"/>
          <p:cNvSpPr/>
          <p:nvPr/>
        </p:nvSpPr>
        <p:spPr>
          <a:xfrm>
            <a:off x="4210200" y="4530240"/>
            <a:ext cx="685799" cy="114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C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9" name="Rectangle 8"/>
          <p:cNvSpPr/>
          <p:nvPr/>
        </p:nvSpPr>
        <p:spPr>
          <a:xfrm>
            <a:off x="6324479" y="4517640"/>
            <a:ext cx="685799" cy="131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C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0" name="TextBox 3"/>
          <p:cNvSpPr/>
          <p:nvPr/>
        </p:nvSpPr>
        <p:spPr>
          <a:xfrm flipH="1">
            <a:off x="4241880" y="4858920"/>
            <a:ext cx="800280" cy="276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200" b="0" i="0" u="none" strike="noStrike" kern="1200" cap="none">
                <a:ln>
                  <a:noFill/>
                </a:ln>
                <a:solidFill>
                  <a:srgbClr val="000000"/>
                </a:solidFill>
                <a:latin typeface="Liberation Sans" pitchFamily="18"/>
                <a:ea typeface="Noto Sans CJK SC Regular" pitchFamily="2"/>
                <a:cs typeface="FreeSans" pitchFamily="2"/>
              </a:rPr>
              <a:t>Gene</a:t>
            </a:r>
          </a:p>
        </p:txBody>
      </p:sp>
      <p:sp>
        <p:nvSpPr>
          <p:cNvPr id="11" name="Rectangle 4"/>
          <p:cNvSpPr/>
          <p:nvPr/>
        </p:nvSpPr>
        <p:spPr>
          <a:xfrm>
            <a:off x="2408040" y="4371480"/>
            <a:ext cx="609840" cy="46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000"/>
          </a:solidFill>
          <a:ln w="9360" cap="sq">
            <a:solidFill>
              <a:srgbClr val="0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 name="Rectangle 11"/>
          <p:cNvSpPr/>
          <p:nvPr/>
        </p:nvSpPr>
        <p:spPr>
          <a:xfrm>
            <a:off x="2408040" y="4115880"/>
            <a:ext cx="316080" cy="46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000"/>
          </a:solidFill>
          <a:ln w="9360" cap="sq">
            <a:solidFill>
              <a:srgbClr val="0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3" name="Rectangle 12"/>
          <p:cNvSpPr/>
          <p:nvPr/>
        </p:nvSpPr>
        <p:spPr>
          <a:xfrm>
            <a:off x="4203720" y="4117679"/>
            <a:ext cx="315720" cy="46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000"/>
          </a:solidFill>
          <a:ln w="9360" cap="sq">
            <a:solidFill>
              <a:srgbClr val="0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4" name="Straight Connector 10"/>
          <p:cNvSpPr/>
          <p:nvPr/>
        </p:nvSpPr>
        <p:spPr>
          <a:xfrm>
            <a:off x="2724119" y="4140000"/>
            <a:ext cx="1479601" cy="1440"/>
          </a:xfrm>
          <a:prstGeom prst="line">
            <a:avLst/>
          </a:prstGeom>
          <a:no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5" name="TextBox 13"/>
          <p:cNvSpPr/>
          <p:nvPr/>
        </p:nvSpPr>
        <p:spPr>
          <a:xfrm>
            <a:off x="590400" y="4674960"/>
            <a:ext cx="38124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E1</a:t>
            </a:r>
          </a:p>
        </p:txBody>
      </p:sp>
      <p:sp>
        <p:nvSpPr>
          <p:cNvPr id="16" name="TextBox 16"/>
          <p:cNvSpPr/>
          <p:nvPr/>
        </p:nvSpPr>
        <p:spPr>
          <a:xfrm>
            <a:off x="2043000" y="4674960"/>
            <a:ext cx="38124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E2</a:t>
            </a:r>
          </a:p>
        </p:txBody>
      </p:sp>
      <p:sp>
        <p:nvSpPr>
          <p:cNvPr id="17" name="TextBox 17"/>
          <p:cNvSpPr/>
          <p:nvPr/>
        </p:nvSpPr>
        <p:spPr>
          <a:xfrm>
            <a:off x="4362479" y="4674960"/>
            <a:ext cx="38088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E3</a:t>
            </a:r>
          </a:p>
        </p:txBody>
      </p:sp>
      <p:sp>
        <p:nvSpPr>
          <p:cNvPr id="18" name="TextBox 18"/>
          <p:cNvSpPr/>
          <p:nvPr/>
        </p:nvSpPr>
        <p:spPr>
          <a:xfrm>
            <a:off x="6477119" y="4712760"/>
            <a:ext cx="38088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E4</a:t>
            </a:r>
          </a:p>
        </p:txBody>
      </p:sp>
      <p:sp>
        <p:nvSpPr>
          <p:cNvPr id="19" name="TextBox 19"/>
          <p:cNvSpPr/>
          <p:nvPr/>
        </p:nvSpPr>
        <p:spPr>
          <a:xfrm>
            <a:off x="7962840" y="4674960"/>
            <a:ext cx="38088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E5</a:t>
            </a:r>
          </a:p>
        </p:txBody>
      </p:sp>
      <p:pic>
        <p:nvPicPr>
          <p:cNvPr id="20" name="Picture 20"/>
          <p:cNvPicPr>
            <a:picLocks noChangeAspect="1"/>
          </p:cNvPicPr>
          <p:nvPr/>
        </p:nvPicPr>
        <p:blipFill>
          <a:blip r:embed="rId3">
            <a:alphaModFix/>
            <a:lum/>
          </a:blip>
          <a:srcRect/>
          <a:stretch>
            <a:fillRect/>
          </a:stretch>
        </p:blipFill>
        <p:spPr>
          <a:xfrm>
            <a:off x="2147760" y="4319280"/>
            <a:ext cx="171720" cy="195120"/>
          </a:xfrm>
          <a:prstGeom prst="rect">
            <a:avLst/>
          </a:prstGeom>
          <a:noFill/>
          <a:ln>
            <a:noFill/>
          </a:ln>
        </p:spPr>
      </p:pic>
      <p:pic>
        <p:nvPicPr>
          <p:cNvPr id="21" name="Picture 6"/>
          <p:cNvPicPr>
            <a:picLocks noChangeAspect="1"/>
          </p:cNvPicPr>
          <p:nvPr/>
        </p:nvPicPr>
        <p:blipFill>
          <a:blip r:embed="rId4">
            <a:alphaModFix/>
            <a:lum/>
          </a:blip>
          <a:srcRect/>
          <a:stretch>
            <a:fillRect/>
          </a:stretch>
        </p:blipFill>
        <p:spPr>
          <a:xfrm>
            <a:off x="2050919" y="4036679"/>
            <a:ext cx="279360" cy="231840"/>
          </a:xfrm>
          <a:prstGeom prst="rect">
            <a:avLst/>
          </a:prstGeom>
          <a:noFill/>
          <a:ln>
            <a:noFill/>
          </a:ln>
        </p:spPr>
      </p:pic>
      <p:sp>
        <p:nvSpPr>
          <p:cNvPr id="22" name="Rectangle 22"/>
          <p:cNvSpPr/>
          <p:nvPr/>
        </p:nvSpPr>
        <p:spPr>
          <a:xfrm>
            <a:off x="3714840" y="3681000"/>
            <a:ext cx="1066680" cy="130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0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3" name="Straight Connector 29"/>
          <p:cNvSpPr/>
          <p:nvPr/>
        </p:nvSpPr>
        <p:spPr>
          <a:xfrm>
            <a:off x="4781520" y="3746160"/>
            <a:ext cx="0" cy="58680"/>
          </a:xfrm>
          <a:prstGeom prst="line">
            <a:avLst/>
          </a:prstGeom>
          <a:no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4" name="Rectangle 32"/>
          <p:cNvSpPr/>
          <p:nvPr/>
        </p:nvSpPr>
        <p:spPr>
          <a:xfrm>
            <a:off x="4781520" y="3681000"/>
            <a:ext cx="679320" cy="130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0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5" name="Straight Connector 36"/>
          <p:cNvSpPr/>
          <p:nvPr/>
        </p:nvSpPr>
        <p:spPr>
          <a:xfrm>
            <a:off x="4781520" y="3746160"/>
            <a:ext cx="0" cy="58680"/>
          </a:xfrm>
          <a:prstGeom prst="line">
            <a:avLst/>
          </a:prstGeom>
          <a:no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6" name="TextBox 39"/>
          <p:cNvSpPr/>
          <p:nvPr/>
        </p:nvSpPr>
        <p:spPr>
          <a:xfrm>
            <a:off x="4013279" y="3785760"/>
            <a:ext cx="38088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E2</a:t>
            </a:r>
          </a:p>
        </p:txBody>
      </p:sp>
      <p:sp>
        <p:nvSpPr>
          <p:cNvPr id="27" name="TextBox 40"/>
          <p:cNvSpPr/>
          <p:nvPr/>
        </p:nvSpPr>
        <p:spPr>
          <a:xfrm>
            <a:off x="4978440" y="3793679"/>
            <a:ext cx="38088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E3</a:t>
            </a:r>
          </a:p>
        </p:txBody>
      </p:sp>
      <p:sp>
        <p:nvSpPr>
          <p:cNvPr id="28" name="Rectangle 41"/>
          <p:cNvSpPr/>
          <p:nvPr/>
        </p:nvSpPr>
        <p:spPr>
          <a:xfrm>
            <a:off x="4433760" y="3566880"/>
            <a:ext cx="609840" cy="46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000"/>
          </a:solidFill>
          <a:ln w="9360" cap="sq">
            <a:solidFill>
              <a:srgbClr val="000000"/>
            </a:solidFill>
            <a:prstDash val="solid"/>
            <a:roun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9" name="Titel 1"/>
          <p:cNvSpPr txBox="1">
            <a:spLocks noGrp="1"/>
          </p:cNvSpPr>
          <p:nvPr>
            <p:ph type="title" idx="4294967295"/>
          </p:nvPr>
        </p:nvSpPr>
        <p:spPr>
          <a:xfrm>
            <a:off x="-65520" y="0"/>
            <a:ext cx="9118080" cy="617040"/>
          </a:xfrm>
          <a:noFill/>
          <a:ln>
            <a:noFill/>
          </a:ln>
        </p:spPr>
        <p:txBody>
          <a:bodyPr wrap="square">
            <a:noAutofit/>
          </a:bodyPr>
          <a:lstStyle/>
          <a:p>
            <a:pPr lvl="0" algn="ctr">
              <a:lnSpc>
                <a:spcPct val="100000"/>
              </a:lnSpc>
              <a:spcBef>
                <a:spcPts val="0"/>
              </a:spcBef>
            </a:pPr>
            <a:r>
              <a:rPr lang="en-US" sz="4000" spc="-96">
                <a:solidFill>
                  <a:srgbClr val="0082B9"/>
                </a:solidFill>
                <a:highlight>
                  <a:scrgbClr r="0" g="0" b="0">
                    <a:alpha val="0"/>
                  </a:scrgbClr>
                </a:highlight>
                <a:latin typeface="Arial"/>
              </a:rPr>
              <a:t>Splice-Aware Alignment</a:t>
            </a:r>
          </a:p>
        </p:txBody>
      </p:sp>
    </p:spTree>
    <p:extLst>
      <p:ext uri="{BB962C8B-B14F-4D97-AF65-F5344CB8AC3E}">
        <p14:creationId xmlns:p14="http://schemas.microsoft.com/office/powerpoint/2010/main" val="3164915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p:nvPr/>
        </p:nvSpPr>
        <p:spPr>
          <a:xfrm>
            <a:off x="411840" y="1005840"/>
            <a:ext cx="8229600" cy="58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9800" rIns="0" bIns="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 name="Text Box 2"/>
          <p:cNvSpPr/>
          <p:nvPr/>
        </p:nvSpPr>
        <p:spPr>
          <a:xfrm>
            <a:off x="365760" y="2639520"/>
            <a:ext cx="8275679" cy="2819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 name="Rectangle 3"/>
          <p:cNvSpPr/>
          <p:nvPr/>
        </p:nvSpPr>
        <p:spPr>
          <a:xfrm>
            <a:off x="182880" y="1556639"/>
            <a:ext cx="8686800" cy="22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191966"/>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 name="Rectangle 4"/>
          <p:cNvSpPr/>
          <p:nvPr/>
        </p:nvSpPr>
        <p:spPr>
          <a:xfrm>
            <a:off x="577440" y="1556639"/>
            <a:ext cx="1580040" cy="22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B8FF"/>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 name="Rectangle 5"/>
          <p:cNvSpPr/>
          <p:nvPr/>
        </p:nvSpPr>
        <p:spPr>
          <a:xfrm>
            <a:off x="4620240" y="1556639"/>
            <a:ext cx="2590919" cy="22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B8FF"/>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 name="Rectangle 6"/>
          <p:cNvSpPr/>
          <p:nvPr/>
        </p:nvSpPr>
        <p:spPr>
          <a:xfrm>
            <a:off x="577440" y="1556639"/>
            <a:ext cx="158400" cy="22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 name="Rectangle 7"/>
          <p:cNvSpPr/>
          <p:nvPr/>
        </p:nvSpPr>
        <p:spPr>
          <a:xfrm>
            <a:off x="2028960" y="1560600"/>
            <a:ext cx="204120" cy="217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9" name="Rectangle 8"/>
          <p:cNvSpPr/>
          <p:nvPr/>
        </p:nvSpPr>
        <p:spPr>
          <a:xfrm>
            <a:off x="853919" y="1560600"/>
            <a:ext cx="275040" cy="217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0" name="Rectangle 9"/>
          <p:cNvSpPr/>
          <p:nvPr/>
        </p:nvSpPr>
        <p:spPr>
          <a:xfrm>
            <a:off x="1553399" y="1560600"/>
            <a:ext cx="159480" cy="217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1" name="Rectangle 10"/>
          <p:cNvSpPr/>
          <p:nvPr/>
        </p:nvSpPr>
        <p:spPr>
          <a:xfrm>
            <a:off x="4620240" y="1560600"/>
            <a:ext cx="365040" cy="217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 name="Rectangle 11"/>
          <p:cNvSpPr/>
          <p:nvPr/>
        </p:nvSpPr>
        <p:spPr>
          <a:xfrm>
            <a:off x="6931800" y="1560600"/>
            <a:ext cx="279360" cy="217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3" name="Rectangle 12"/>
          <p:cNvSpPr/>
          <p:nvPr/>
        </p:nvSpPr>
        <p:spPr>
          <a:xfrm>
            <a:off x="5283000" y="1560600"/>
            <a:ext cx="79200" cy="217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4" name="Rectangle 13"/>
          <p:cNvSpPr/>
          <p:nvPr/>
        </p:nvSpPr>
        <p:spPr>
          <a:xfrm>
            <a:off x="5964479" y="1560600"/>
            <a:ext cx="159480" cy="217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5" name="Rectangle 14"/>
          <p:cNvSpPr/>
          <p:nvPr/>
        </p:nvSpPr>
        <p:spPr>
          <a:xfrm>
            <a:off x="6643799" y="1560600"/>
            <a:ext cx="140040" cy="217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pic>
        <p:nvPicPr>
          <p:cNvPr id="16" name="Picture 15"/>
          <p:cNvPicPr>
            <a:picLocks noChangeAspect="1"/>
          </p:cNvPicPr>
          <p:nvPr/>
        </p:nvPicPr>
        <p:blipFill>
          <a:blip r:embed="rId3">
            <a:alphaModFix/>
            <a:lum/>
          </a:blip>
          <a:srcRect/>
          <a:stretch>
            <a:fillRect/>
          </a:stretch>
        </p:blipFill>
        <p:spPr>
          <a:xfrm>
            <a:off x="467640" y="3459600"/>
            <a:ext cx="7554599" cy="1843919"/>
          </a:xfrm>
          <a:prstGeom prst="rect">
            <a:avLst/>
          </a:prstGeom>
          <a:noFill/>
          <a:ln>
            <a:noFill/>
          </a:ln>
        </p:spPr>
      </p:pic>
      <p:pic>
        <p:nvPicPr>
          <p:cNvPr id="17" name="Picture 16"/>
          <p:cNvPicPr>
            <a:picLocks noChangeAspect="1"/>
          </p:cNvPicPr>
          <p:nvPr/>
        </p:nvPicPr>
        <p:blipFill>
          <a:blip r:embed="rId4">
            <a:alphaModFix/>
            <a:lum/>
          </a:blip>
          <a:srcRect/>
          <a:stretch>
            <a:fillRect/>
          </a:stretch>
        </p:blipFill>
        <p:spPr>
          <a:xfrm>
            <a:off x="278280" y="2467800"/>
            <a:ext cx="8055360" cy="551520"/>
          </a:xfrm>
          <a:prstGeom prst="rect">
            <a:avLst/>
          </a:prstGeom>
          <a:noFill/>
          <a:ln>
            <a:noFill/>
          </a:ln>
        </p:spPr>
      </p:pic>
      <p:sp>
        <p:nvSpPr>
          <p:cNvPr id="18" name="Line 17"/>
          <p:cNvSpPr/>
          <p:nvPr/>
        </p:nvSpPr>
        <p:spPr>
          <a:xfrm flipH="1" flipV="1">
            <a:off x="576000" y="1782000"/>
            <a:ext cx="745560" cy="687240"/>
          </a:xfrm>
          <a:prstGeom prst="line">
            <a:avLst/>
          </a:prstGeom>
          <a:noFill/>
          <a:ln w="9360" cap="sq">
            <a:solidFill>
              <a:srgbClr val="FF3333"/>
            </a:solidFill>
            <a:prstDash val="solid"/>
            <a:miter/>
            <a:tailEnd type="arrow"/>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9" name="Line 18"/>
          <p:cNvSpPr/>
          <p:nvPr/>
        </p:nvSpPr>
        <p:spPr>
          <a:xfrm flipV="1">
            <a:off x="2027160" y="1780200"/>
            <a:ext cx="174600" cy="687239"/>
          </a:xfrm>
          <a:prstGeom prst="line">
            <a:avLst/>
          </a:prstGeom>
          <a:noFill/>
          <a:ln w="9360" cap="sq">
            <a:solidFill>
              <a:srgbClr val="FF3333"/>
            </a:solidFill>
            <a:prstDash val="solid"/>
            <a:miter/>
            <a:tailEnd type="arrow"/>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0" name="Line 19"/>
          <p:cNvSpPr/>
          <p:nvPr/>
        </p:nvSpPr>
        <p:spPr>
          <a:xfrm flipV="1">
            <a:off x="1319760" y="1785960"/>
            <a:ext cx="3300480" cy="903600"/>
          </a:xfrm>
          <a:prstGeom prst="line">
            <a:avLst/>
          </a:prstGeom>
          <a:noFill/>
          <a:ln w="9360" cap="sq">
            <a:solidFill>
              <a:srgbClr val="0000FF"/>
            </a:solidFill>
            <a:prstDash val="solid"/>
            <a:miter/>
            <a:tailEnd type="arrow"/>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1" name="Line 20"/>
          <p:cNvSpPr/>
          <p:nvPr/>
        </p:nvSpPr>
        <p:spPr>
          <a:xfrm flipV="1">
            <a:off x="1982519" y="1785960"/>
            <a:ext cx="5228641" cy="903600"/>
          </a:xfrm>
          <a:prstGeom prst="line">
            <a:avLst/>
          </a:prstGeom>
          <a:noFill/>
          <a:ln w="9360" cap="sq">
            <a:solidFill>
              <a:srgbClr val="0000FF"/>
            </a:solidFill>
            <a:prstDash val="solid"/>
            <a:miter/>
            <a:tailEnd type="arrow"/>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2" name="Titel 1"/>
          <p:cNvSpPr txBox="1">
            <a:spLocks noGrp="1"/>
          </p:cNvSpPr>
          <p:nvPr>
            <p:ph type="title" idx="4294967295"/>
          </p:nvPr>
        </p:nvSpPr>
        <p:spPr>
          <a:xfrm>
            <a:off x="-65520" y="0"/>
            <a:ext cx="9118080" cy="617040"/>
          </a:xfrm>
          <a:noFill/>
          <a:ln>
            <a:noFill/>
          </a:ln>
        </p:spPr>
        <p:txBody>
          <a:bodyPr wrap="square">
            <a:noAutofit/>
          </a:bodyPr>
          <a:lstStyle/>
          <a:p>
            <a:pPr lvl="0" algn="ctr">
              <a:lnSpc>
                <a:spcPct val="100000"/>
              </a:lnSpc>
              <a:spcBef>
                <a:spcPts val="0"/>
              </a:spcBef>
            </a:pPr>
            <a:r>
              <a:rPr lang="en-US" sz="4000" spc="-96">
                <a:solidFill>
                  <a:srgbClr val="0082B9"/>
                </a:solidFill>
                <a:highlight>
                  <a:scrgbClr r="0" g="0" b="0">
                    <a:alpha val="0"/>
                  </a:scrgbClr>
                </a:highlight>
                <a:latin typeface="Arial"/>
              </a:rPr>
              <a:t>GTF Files: Gene Transfer Format</a:t>
            </a:r>
          </a:p>
        </p:txBody>
      </p:sp>
    </p:spTree>
    <p:extLst>
      <p:ext uri="{BB962C8B-B14F-4D97-AF65-F5344CB8AC3E}">
        <p14:creationId xmlns:p14="http://schemas.microsoft.com/office/powerpoint/2010/main" val="4276116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064120" y="3242160"/>
            <a:ext cx="3962520" cy="763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206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 name="AutoShape 3"/>
          <p:cNvSpPr/>
          <p:nvPr/>
        </p:nvSpPr>
        <p:spPr>
          <a:xfrm>
            <a:off x="5378400" y="27900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 name="AutoShape 4"/>
          <p:cNvSpPr/>
          <p:nvPr/>
        </p:nvSpPr>
        <p:spPr>
          <a:xfrm>
            <a:off x="5732640" y="26820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 name="AutoShape 5"/>
          <p:cNvSpPr/>
          <p:nvPr/>
        </p:nvSpPr>
        <p:spPr>
          <a:xfrm>
            <a:off x="5732640" y="29343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 name="AutoShape 6"/>
          <p:cNvSpPr/>
          <p:nvPr/>
        </p:nvSpPr>
        <p:spPr>
          <a:xfrm>
            <a:off x="5461200" y="30074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 name="AutoShape 7"/>
          <p:cNvSpPr/>
          <p:nvPr/>
        </p:nvSpPr>
        <p:spPr>
          <a:xfrm>
            <a:off x="7642440" y="26643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 name="AutoShape 8"/>
          <p:cNvSpPr/>
          <p:nvPr/>
        </p:nvSpPr>
        <p:spPr>
          <a:xfrm>
            <a:off x="7945560" y="30200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9" name="AutoShape 9"/>
          <p:cNvSpPr/>
          <p:nvPr/>
        </p:nvSpPr>
        <p:spPr>
          <a:xfrm>
            <a:off x="7642440" y="288503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0" name="AutoShape 10"/>
          <p:cNvSpPr/>
          <p:nvPr/>
        </p:nvSpPr>
        <p:spPr>
          <a:xfrm>
            <a:off x="8012160" y="27835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1" name="Rectangle 11"/>
          <p:cNvSpPr/>
          <p:nvPr/>
        </p:nvSpPr>
        <p:spPr>
          <a:xfrm>
            <a:off x="5378400" y="3242160"/>
            <a:ext cx="824040" cy="76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030A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 name="Rectangle 12"/>
          <p:cNvSpPr/>
          <p:nvPr/>
        </p:nvSpPr>
        <p:spPr>
          <a:xfrm>
            <a:off x="7620120" y="3242160"/>
            <a:ext cx="823680" cy="76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030A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3" name="Text Box 13"/>
          <p:cNvSpPr/>
          <p:nvPr/>
        </p:nvSpPr>
        <p:spPr>
          <a:xfrm>
            <a:off x="6330959" y="3334320"/>
            <a:ext cx="1573200" cy="261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nl-BE" sz="1100" b="0" i="0" u="none" strike="noStrike" kern="1200" cap="none">
                <a:ln>
                  <a:noFill/>
                </a:ln>
                <a:solidFill>
                  <a:srgbClr val="000000"/>
                </a:solidFill>
                <a:latin typeface="Liberation Sans" pitchFamily="18"/>
                <a:ea typeface="Noto Sans CJK SC Regular" pitchFamily="2"/>
                <a:cs typeface="FreeSans" pitchFamily="2"/>
              </a:rPr>
              <a:t>Reference Genome</a:t>
            </a:r>
          </a:p>
        </p:txBody>
      </p:sp>
      <p:cxnSp>
        <p:nvCxnSpPr>
          <p:cNvPr id="14" name="AutoShape 14"/>
          <p:cNvCxnSpPr>
            <a:stCxn id="16" idx="1"/>
            <a:endCxn id="3" idx="3"/>
          </p:cNvCxnSpPr>
          <p:nvPr/>
        </p:nvCxnSpPr>
        <p:spPr>
          <a:xfrm flipV="1">
            <a:off x="4524480" y="2813040"/>
            <a:ext cx="853920" cy="264240"/>
          </a:xfrm>
          <a:prstGeom prst="straightConnector1">
            <a:avLst/>
          </a:prstGeom>
          <a:noFill/>
          <a:ln w="9360" cap="sq">
            <a:solidFill>
              <a:srgbClr val="FF0000"/>
            </a:solidFill>
            <a:prstDash val="solid"/>
            <a:miter/>
            <a:tailEnd type="arrow"/>
          </a:ln>
        </p:spPr>
      </p:cxnSp>
      <p:pic>
        <p:nvPicPr>
          <p:cNvPr id="15" name="Picture 15"/>
          <p:cNvPicPr>
            <a:picLocks noChangeAspect="1"/>
          </p:cNvPicPr>
          <p:nvPr/>
        </p:nvPicPr>
        <p:blipFill>
          <a:blip r:embed="rId3">
            <a:alphaModFix/>
            <a:lum/>
          </a:blip>
          <a:srcRect/>
          <a:stretch>
            <a:fillRect/>
          </a:stretch>
        </p:blipFill>
        <p:spPr>
          <a:xfrm>
            <a:off x="223920" y="1430999"/>
            <a:ext cx="4300560" cy="2835360"/>
          </a:xfrm>
          <a:prstGeom prst="rect">
            <a:avLst/>
          </a:prstGeom>
          <a:noFill/>
          <a:ln>
            <a:noFill/>
          </a:ln>
        </p:spPr>
      </p:pic>
      <p:sp>
        <p:nvSpPr>
          <p:cNvPr id="16" name="AutoShape 16"/>
          <p:cNvSpPr/>
          <p:nvPr/>
        </p:nvSpPr>
        <p:spPr>
          <a:xfrm>
            <a:off x="223920" y="2802600"/>
            <a:ext cx="4300560" cy="549360"/>
          </a:xfrm>
          <a:custGeom>
            <a:avLst>
              <a:gd name="f0" fmla="val 6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cap="sq">
            <a:solidFill>
              <a:srgbClr val="FF3333"/>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7" name="TextBox 1"/>
          <p:cNvSpPr/>
          <p:nvPr/>
        </p:nvSpPr>
        <p:spPr>
          <a:xfrm>
            <a:off x="2341440" y="4591800"/>
            <a:ext cx="678204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FF0000"/>
                </a:solidFill>
                <a:latin typeface="Liberation Sans" pitchFamily="18"/>
                <a:ea typeface="Noto Sans CJK SC Regular" pitchFamily="2"/>
                <a:cs typeface="FreeSans" pitchFamily="2"/>
              </a:rPr>
              <a:t>BAM</a:t>
            </a:r>
            <a:r>
              <a:rPr lang="en-US" sz="1800" b="0" i="0" u="none" strike="noStrike" kern="1200" cap="none">
                <a:ln>
                  <a:noFill/>
                </a:ln>
                <a:solidFill>
                  <a:srgbClr val="000000"/>
                </a:solidFill>
                <a:latin typeface="Liberation Sans" pitchFamily="18"/>
                <a:ea typeface="Noto Sans CJK SC Regular" pitchFamily="2"/>
                <a:cs typeface="FreeSans" pitchFamily="2"/>
              </a:rPr>
              <a:t> files are machine-readable versions of  </a:t>
            </a:r>
            <a:r>
              <a:rPr lang="en-US" sz="1800" b="0" i="0" u="none" strike="noStrike" kern="1200" cap="none">
                <a:ln>
                  <a:noFill/>
                </a:ln>
                <a:solidFill>
                  <a:srgbClr val="FF0000"/>
                </a:solidFill>
                <a:latin typeface="Liberation Sans" pitchFamily="18"/>
                <a:ea typeface="Noto Sans CJK SC Regular" pitchFamily="2"/>
                <a:cs typeface="FreeSans" pitchFamily="2"/>
              </a:rPr>
              <a:t>SAM</a:t>
            </a:r>
            <a:r>
              <a:rPr lang="en-US" sz="1800" b="0" i="0" u="none" strike="noStrike" kern="1200" cap="none">
                <a:ln>
                  <a:noFill/>
                </a:ln>
                <a:solidFill>
                  <a:srgbClr val="000000"/>
                </a:solidFill>
                <a:latin typeface="Liberation Sans" pitchFamily="18"/>
                <a:ea typeface="Noto Sans CJK SC Regular" pitchFamily="2"/>
                <a:cs typeface="FreeSans" pitchFamily="2"/>
              </a:rPr>
              <a:t> files</a:t>
            </a:r>
          </a:p>
        </p:txBody>
      </p:sp>
      <p:sp>
        <p:nvSpPr>
          <p:cNvPr id="18" name="TextBox 2"/>
          <p:cNvSpPr/>
          <p:nvPr/>
        </p:nvSpPr>
        <p:spPr>
          <a:xfrm>
            <a:off x="1092240" y="1086480"/>
            <a:ext cx="533412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Liberation Sans" pitchFamily="18"/>
                <a:ea typeface="Noto Sans CJK SC Regular" pitchFamily="2"/>
                <a:cs typeface="FreeSans" pitchFamily="2"/>
              </a:rPr>
              <a:t>Extract </a:t>
            </a:r>
            <a:r>
              <a:rPr lang="en-US" sz="1800" b="0" i="0" u="none" strike="noStrike" kern="1200" cap="none">
                <a:ln>
                  <a:noFill/>
                </a:ln>
                <a:solidFill>
                  <a:srgbClr val="FF0000"/>
                </a:solidFill>
                <a:latin typeface="Liberation Sans" pitchFamily="18"/>
                <a:ea typeface="Noto Sans CJK SC Regular" pitchFamily="2"/>
                <a:cs typeface="FreeSans" pitchFamily="2"/>
              </a:rPr>
              <a:t>SAM (Sequence Alignment Map)</a:t>
            </a:r>
            <a:r>
              <a:rPr lang="en-US" sz="1800" b="0" i="0" u="none" strike="noStrike" kern="1200" cap="none">
                <a:ln>
                  <a:noFill/>
                </a:ln>
                <a:solidFill>
                  <a:srgbClr val="000000"/>
                </a:solidFill>
                <a:latin typeface="Liberation Sans" pitchFamily="18"/>
                <a:ea typeface="Noto Sans CJK SC Regular" pitchFamily="2"/>
                <a:cs typeface="FreeSans" pitchFamily="2"/>
              </a:rPr>
              <a:t> file</a:t>
            </a:r>
          </a:p>
        </p:txBody>
      </p:sp>
      <p:sp>
        <p:nvSpPr>
          <p:cNvPr id="19" name="Titel 1"/>
          <p:cNvSpPr txBox="1">
            <a:spLocks noGrp="1"/>
          </p:cNvSpPr>
          <p:nvPr>
            <p:ph type="title" idx="4294967295"/>
          </p:nvPr>
        </p:nvSpPr>
        <p:spPr>
          <a:xfrm>
            <a:off x="-65520" y="0"/>
            <a:ext cx="9118080" cy="617040"/>
          </a:xfrm>
          <a:noFill/>
          <a:ln>
            <a:noFill/>
          </a:ln>
        </p:spPr>
        <p:txBody>
          <a:bodyPr wrap="square">
            <a:noAutofit/>
          </a:bodyPr>
          <a:lstStyle/>
          <a:p>
            <a:pPr lvl="0" algn="ctr">
              <a:lnSpc>
                <a:spcPct val="100000"/>
              </a:lnSpc>
              <a:spcBef>
                <a:spcPts val="0"/>
              </a:spcBef>
            </a:pPr>
            <a:r>
              <a:rPr lang="en-US" sz="4000" spc="-96">
                <a:solidFill>
                  <a:srgbClr val="0082B9"/>
                </a:solidFill>
                <a:highlight>
                  <a:scrgbClr r="0" g="0" b="0">
                    <a:alpha val="0"/>
                  </a:scrgbClr>
                </a:highlight>
                <a:latin typeface="Arial"/>
              </a:rPr>
              <a:t>RNA-Seq BAM/SAM</a:t>
            </a:r>
          </a:p>
        </p:txBody>
      </p:sp>
    </p:spTree>
    <p:extLst>
      <p:ext uri="{BB962C8B-B14F-4D97-AF65-F5344CB8AC3E}">
        <p14:creationId xmlns:p14="http://schemas.microsoft.com/office/powerpoint/2010/main" val="1300190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p:nvPr/>
        </p:nvSpPr>
        <p:spPr>
          <a:xfrm>
            <a:off x="548640" y="1073520"/>
            <a:ext cx="8229600" cy="58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24120" rIns="0" bIns="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graphicFrame>
        <p:nvGraphicFramePr>
          <p:cNvPr id="3" name="Object 2"/>
          <p:cNvGraphicFramePr/>
          <p:nvPr/>
        </p:nvGraphicFramePr>
        <p:xfrm>
          <a:off x="548640" y="1856160"/>
          <a:ext cx="8053560" cy="3548160"/>
        </p:xfrm>
        <a:graphic>
          <a:graphicData uri="http://schemas.openxmlformats.org/presentationml/2006/ole">
            <mc:AlternateContent xmlns:mc="http://schemas.openxmlformats.org/markup-compatibility/2006">
              <mc:Choice xmlns:v="urn:schemas-microsoft-com:vml" Requires="v">
                <p:oleObj spid="_x0000_s1034" r:id="rId4" imgW="14222028" imgH="6273520" progId="">
                  <p:embed/>
                </p:oleObj>
              </mc:Choice>
              <mc:Fallback>
                <p:oleObj r:id="rId4" imgW="14222028" imgH="6273520" progId="">
                  <p:embed/>
                  <p:pic>
                    <p:nvPicPr>
                      <p:cNvPr id="0" name=""/>
                      <p:cNvPicPr/>
                      <p:nvPr/>
                    </p:nvPicPr>
                    <p:blipFill>
                      <a:blip r:embed="rId5"/>
                      <a:stretch>
                        <a:fillRect/>
                      </a:stretch>
                    </p:blipFill>
                    <p:spPr>
                      <a:xfrm>
                        <a:off x="548640" y="1856160"/>
                        <a:ext cx="8053560" cy="3548160"/>
                      </a:xfrm>
                      <a:prstGeom prst="rect">
                        <a:avLst/>
                      </a:prstGeom>
                      <a:noFill/>
                      <a:ln>
                        <a:noFill/>
                      </a:ln>
                    </p:spPr>
                  </p:pic>
                </p:oleObj>
              </mc:Fallback>
            </mc:AlternateContent>
          </a:graphicData>
        </a:graphic>
      </p:graphicFrame>
      <p:pic>
        <p:nvPicPr>
          <p:cNvPr id="4" name="Picture 3"/>
          <p:cNvPicPr>
            <a:picLocks noChangeAspect="1"/>
          </p:cNvPicPr>
          <p:nvPr/>
        </p:nvPicPr>
        <p:blipFill>
          <a:blip r:embed="rId6">
            <a:alphaModFix/>
            <a:lum/>
          </a:blip>
          <a:srcRect/>
          <a:stretch>
            <a:fillRect/>
          </a:stretch>
        </p:blipFill>
        <p:spPr>
          <a:xfrm>
            <a:off x="91440" y="1280159"/>
            <a:ext cx="9011520" cy="4297680"/>
          </a:xfrm>
          <a:prstGeom prst="rect">
            <a:avLst/>
          </a:prstGeom>
          <a:noFill/>
          <a:ln>
            <a:noFill/>
          </a:ln>
        </p:spPr>
      </p:pic>
      <p:sp>
        <p:nvSpPr>
          <p:cNvPr id="5" name="Titel 1"/>
          <p:cNvSpPr txBox="1">
            <a:spLocks noGrp="1"/>
          </p:cNvSpPr>
          <p:nvPr>
            <p:ph type="title" idx="4294967295"/>
          </p:nvPr>
        </p:nvSpPr>
        <p:spPr>
          <a:xfrm>
            <a:off x="-65520" y="0"/>
            <a:ext cx="9118080" cy="617040"/>
          </a:xfrm>
          <a:noFill/>
          <a:ln>
            <a:noFill/>
          </a:ln>
        </p:spPr>
        <p:txBody>
          <a:bodyPr wrap="square">
            <a:noAutofit/>
          </a:bodyPr>
          <a:lstStyle/>
          <a:p>
            <a:pPr lvl="0" algn="ctr">
              <a:lnSpc>
                <a:spcPct val="100000"/>
              </a:lnSpc>
              <a:spcBef>
                <a:spcPts val="0"/>
              </a:spcBef>
            </a:pPr>
            <a:r>
              <a:rPr lang="en-US" sz="4000" spc="-96">
                <a:solidFill>
                  <a:srgbClr val="0082B9"/>
                </a:solidFill>
                <a:highlight>
                  <a:scrgbClr r="0" g="0" b="0">
                    <a:alpha val="0"/>
                  </a:scrgbClr>
                </a:highlight>
                <a:latin typeface="Arial"/>
              </a:rPr>
              <a:t>RNA-Seq BAM/SAM</a:t>
            </a:r>
          </a:p>
        </p:txBody>
      </p:sp>
    </p:spTree>
    <p:extLst>
      <p:ext uri="{BB962C8B-B14F-4D97-AF65-F5344CB8AC3E}">
        <p14:creationId xmlns:p14="http://schemas.microsoft.com/office/powerpoint/2010/main" val="6143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p:nvPr/>
        </p:nvSpPr>
        <p:spPr>
          <a:xfrm>
            <a:off x="365760" y="235440"/>
            <a:ext cx="8229600" cy="58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9800" rIns="0" bIns="0" anchor="ctr" anchorCtr="0" compatLnSpc="0">
            <a:noAutofit/>
          </a:bodyPr>
          <a:lstStyle/>
          <a:p>
            <a:pPr marL="0" marR="0" lvl="0" indent="0" algn="ctr"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2600" b="0" i="0" u="none" strike="noStrike" kern="1200" cap="none">
                <a:ln>
                  <a:noFill/>
                </a:ln>
                <a:solidFill>
                  <a:srgbClr val="3399FF"/>
                </a:solidFill>
                <a:latin typeface="Liberation Sans" pitchFamily="18"/>
                <a:ea typeface="Noto Sans CJK SC Regular" pitchFamily="2"/>
                <a:cs typeface="FreeSans" pitchFamily="2"/>
              </a:rPr>
              <a:t>Counting Reads in HTSeq	</a:t>
            </a:r>
          </a:p>
        </p:txBody>
      </p:sp>
      <p:sp>
        <p:nvSpPr>
          <p:cNvPr id="3" name="Text Box 2"/>
          <p:cNvSpPr/>
          <p:nvPr/>
        </p:nvSpPr>
        <p:spPr>
          <a:xfrm>
            <a:off x="840959" y="2457360"/>
            <a:ext cx="3119400" cy="858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58680" rIns="90000" bIns="45000" anchor="t" anchorCtr="0" compatLnSpc="0">
            <a:noAutofit/>
          </a:bodyPr>
          <a:lstStyle/>
          <a:p>
            <a:pPr marL="215640" marR="0" lvl="0" indent="-212760" rtl="0" hangingPunct="0">
              <a:lnSpc>
                <a:spcPct val="94000"/>
              </a:lnSpc>
              <a:spcBef>
                <a:spcPts val="0"/>
              </a:spcBef>
              <a:spcAft>
                <a:spcPts val="0"/>
              </a:spcAft>
              <a:buNone/>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215640" marR="0" lvl="0" indent="-212760" rtl="0" hangingPunct="0">
              <a:lnSpc>
                <a:spcPct val="94000"/>
              </a:lnSpc>
              <a:spcBef>
                <a:spcPts val="0"/>
              </a:spcBef>
              <a:spcAft>
                <a:spcPts val="0"/>
              </a:spcAft>
              <a:buNone/>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215640" marR="0" lvl="0" indent="-212760" rtl="0" hangingPunct="0">
              <a:lnSpc>
                <a:spcPct val="94000"/>
              </a:lnSpc>
              <a:spcBef>
                <a:spcPts val="0"/>
              </a:spcBef>
              <a:spcAft>
                <a:spcPts val="0"/>
              </a:spcAft>
              <a:buNone/>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215640" marR="0" lvl="0" indent="-212760" rtl="0" hangingPunct="0">
              <a:lnSpc>
                <a:spcPct val="94000"/>
              </a:lnSpc>
              <a:spcBef>
                <a:spcPts val="0"/>
              </a:spcBef>
              <a:spcAft>
                <a:spcPts val="0"/>
              </a:spcAft>
              <a:buNone/>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215640" marR="0" lvl="0" indent="-212760" rtl="0" hangingPunct="0">
              <a:lnSpc>
                <a:spcPct val="94000"/>
              </a:lnSpc>
              <a:spcBef>
                <a:spcPts val="0"/>
              </a:spcBef>
              <a:spcAft>
                <a:spcPts val="0"/>
              </a:spcAft>
              <a:buNone/>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215640" marR="0" lvl="0" indent="-212760" rtl="0" hangingPunct="0">
              <a:lnSpc>
                <a:spcPct val="94000"/>
              </a:lnSpc>
              <a:spcBef>
                <a:spcPts val="0"/>
              </a:spcBef>
              <a:spcAft>
                <a:spcPts val="0"/>
              </a:spcAft>
              <a:buNone/>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215640" marR="0" lvl="0" indent="-212760" rtl="0" hangingPunct="0">
              <a:lnSpc>
                <a:spcPct val="94000"/>
              </a:lnSpc>
              <a:spcBef>
                <a:spcPts val="0"/>
              </a:spcBef>
              <a:spcAft>
                <a:spcPts val="0"/>
              </a:spcAft>
              <a:buNone/>
              <a:tabLst/>
            </a:pPr>
            <a:r>
              <a:rPr lang="nl-BE" sz="1800" b="0" i="0" u="none" strike="noStrike" kern="1200" cap="none">
                <a:ln>
                  <a:noFill/>
                </a:ln>
                <a:solidFill>
                  <a:srgbClr val="000000"/>
                </a:solidFill>
                <a:latin typeface="Liberation Sans" pitchFamily="18"/>
                <a:ea typeface="Noto Sans CJK SC Regular" pitchFamily="2"/>
                <a:cs typeface="FreeSans" pitchFamily="2"/>
              </a:rPr>
              <a:t>Method:</a:t>
            </a:r>
          </a:p>
          <a:p>
            <a:pPr marL="215640" marR="0" lvl="0" indent="-212760" rtl="0" hangingPunct="0">
              <a:lnSpc>
                <a:spcPct val="94000"/>
              </a:lnSpc>
              <a:spcBef>
                <a:spcPts val="0"/>
              </a:spcBef>
              <a:spcAft>
                <a:spcPts val="0"/>
              </a:spcAft>
              <a:buNone/>
              <a:tabLst/>
            </a:pPr>
            <a:endParaRPr lang="nl-BE" sz="1800" b="0" i="0" u="none" strike="noStrike" kern="1200" cap="none">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Clr>
                <a:srgbClr val="000000"/>
              </a:buClr>
              <a:buSzPct val="45000"/>
              <a:buFont typeface="Wingdings" pitchFamily="2"/>
              <a:buChar char=""/>
              <a:tabLst/>
            </a:pPr>
            <a:r>
              <a:rPr lang="nl-BE" sz="1200" b="0" i="0" u="none" strike="noStrike" kern="1200" cap="none">
                <a:ln>
                  <a:noFill/>
                </a:ln>
                <a:solidFill>
                  <a:srgbClr val="000000"/>
                </a:solidFill>
                <a:latin typeface="Liberation Sans" pitchFamily="18"/>
                <a:ea typeface="Noto Sans CJK SC Regular" pitchFamily="2"/>
                <a:cs typeface="FreeSans" pitchFamily="2"/>
              </a:rPr>
              <a:t>Count each read only </a:t>
            </a:r>
            <a:r>
              <a:rPr lang="nl-BE" sz="1200" b="0" i="0" u="none" strike="noStrike" kern="1200" cap="none">
                <a:ln>
                  <a:noFill/>
                </a:ln>
                <a:solidFill>
                  <a:srgbClr val="FF0000"/>
                </a:solidFill>
                <a:latin typeface="Liberation Sans" pitchFamily="18"/>
                <a:ea typeface="Noto Sans CJK SC Regular" pitchFamily="2"/>
                <a:cs typeface="FreeSans" pitchFamily="2"/>
              </a:rPr>
              <a:t>once</a:t>
            </a:r>
          </a:p>
          <a:p>
            <a:pPr marL="215640" marR="0" lvl="0" indent="-212760" rtl="0" hangingPunct="0">
              <a:lnSpc>
                <a:spcPct val="94000"/>
              </a:lnSpc>
              <a:spcBef>
                <a:spcPts val="0"/>
              </a:spcBef>
              <a:spcAft>
                <a:spcPts val="0"/>
              </a:spcAft>
              <a:buNone/>
              <a:tabLst/>
            </a:pPr>
            <a:endParaRPr lang="nl-BE" sz="1200" b="0" i="0" u="none" strike="noStrike" kern="1200" cap="none">
              <a:ln>
                <a:noFill/>
              </a:ln>
              <a:solidFill>
                <a:srgbClr val="FF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Clr>
                <a:srgbClr val="000000"/>
              </a:buClr>
              <a:buSzPct val="45000"/>
              <a:buFont typeface="Wingdings" pitchFamily="2"/>
              <a:buChar char=""/>
              <a:tabLst/>
            </a:pPr>
            <a:r>
              <a:rPr lang="nl-BE" sz="1200" b="0" i="0" u="none" strike="noStrike" kern="1200" cap="none">
                <a:ln>
                  <a:noFill/>
                </a:ln>
                <a:solidFill>
                  <a:srgbClr val="000000"/>
                </a:solidFill>
                <a:latin typeface="Liberation Sans" pitchFamily="18"/>
                <a:ea typeface="Noto Sans CJK SC Regular" pitchFamily="2"/>
                <a:cs typeface="FreeSans" pitchFamily="2"/>
              </a:rPr>
              <a:t>Multi-mapping reads and reads overlapping</a:t>
            </a:r>
          </a:p>
          <a:p>
            <a:pPr marL="215640" marR="0" lvl="0" indent="-212760" rtl="0" hangingPunct="0">
              <a:lnSpc>
                <a:spcPct val="94000"/>
              </a:lnSpc>
              <a:spcBef>
                <a:spcPts val="0"/>
              </a:spcBef>
              <a:spcAft>
                <a:spcPts val="0"/>
              </a:spcAft>
              <a:buNone/>
              <a:tabLst/>
            </a:pPr>
            <a:r>
              <a:rPr lang="nl-BE" sz="1200" b="0" i="0" u="none" strike="noStrike" kern="1200" cap="none">
                <a:ln>
                  <a:noFill/>
                </a:ln>
                <a:solidFill>
                  <a:srgbClr val="000000"/>
                </a:solidFill>
                <a:latin typeface="Liberation Sans" pitchFamily="18"/>
                <a:ea typeface="Noto Sans CJK SC Regular" pitchFamily="2"/>
                <a:cs typeface="FreeSans" pitchFamily="2"/>
              </a:rPr>
              <a:t>     multiple features </a:t>
            </a:r>
            <a:r>
              <a:rPr lang="nl-BE" sz="1200" b="0" i="0" u="none" strike="noStrike" kern="1200" cap="none">
                <a:ln>
                  <a:noFill/>
                </a:ln>
                <a:solidFill>
                  <a:srgbClr val="FF0000"/>
                </a:solidFill>
                <a:latin typeface="Liberation Sans" pitchFamily="18"/>
                <a:ea typeface="Noto Sans CJK SC Regular" pitchFamily="2"/>
                <a:cs typeface="FreeSans" pitchFamily="2"/>
              </a:rPr>
              <a:t>discarded</a:t>
            </a:r>
          </a:p>
          <a:p>
            <a:pPr marL="215640" marR="0" lvl="0" indent="-212760" rtl="0" hangingPunct="0">
              <a:lnSpc>
                <a:spcPct val="94000"/>
              </a:lnSpc>
              <a:spcBef>
                <a:spcPts val="0"/>
              </a:spcBef>
              <a:spcAft>
                <a:spcPts val="0"/>
              </a:spcAft>
              <a:buNone/>
              <a:tabLst/>
            </a:pPr>
            <a:endParaRPr lang="nl-BE" sz="1200" b="0" i="0" u="none" strike="noStrike" kern="1200" cap="none">
              <a:ln>
                <a:noFill/>
              </a:ln>
              <a:solidFill>
                <a:srgbClr val="000000"/>
              </a:solidFill>
              <a:latin typeface="Liberation Sans" pitchFamily="18"/>
              <a:ea typeface="Noto Sans CJK SC Regular" pitchFamily="2"/>
              <a:cs typeface="FreeSans" pitchFamily="2"/>
            </a:endParaRPr>
          </a:p>
          <a:p>
            <a:pPr marL="215640" marR="0" lvl="0" indent="-212760" rtl="0" hangingPunct="0">
              <a:lnSpc>
                <a:spcPct val="94000"/>
              </a:lnSpc>
              <a:spcBef>
                <a:spcPts val="0"/>
              </a:spcBef>
              <a:spcAft>
                <a:spcPts val="0"/>
              </a:spcAft>
              <a:buNone/>
              <a:tabLst/>
            </a:pPr>
            <a:endParaRPr lang="nl-BE" sz="12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4" name="AutoShape 3"/>
          <p:cNvSpPr/>
          <p:nvPr/>
        </p:nvSpPr>
        <p:spPr>
          <a:xfrm>
            <a:off x="95040" y="2957400"/>
            <a:ext cx="3962160" cy="759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206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 name="AutoShape 4"/>
          <p:cNvSpPr/>
          <p:nvPr/>
        </p:nvSpPr>
        <p:spPr>
          <a:xfrm>
            <a:off x="409320" y="2503440"/>
            <a:ext cx="457200" cy="47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 name="AutoShape 5"/>
          <p:cNvSpPr/>
          <p:nvPr/>
        </p:nvSpPr>
        <p:spPr>
          <a:xfrm>
            <a:off x="763200" y="2395439"/>
            <a:ext cx="457200" cy="47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 name="AutoShape 6"/>
          <p:cNvSpPr/>
          <p:nvPr/>
        </p:nvSpPr>
        <p:spPr>
          <a:xfrm>
            <a:off x="763200" y="2649240"/>
            <a:ext cx="457200" cy="44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 name="AutoShape 7"/>
          <p:cNvSpPr/>
          <p:nvPr/>
        </p:nvSpPr>
        <p:spPr>
          <a:xfrm>
            <a:off x="491760" y="2722320"/>
            <a:ext cx="457200" cy="44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9" name="AutoShape 8"/>
          <p:cNvSpPr/>
          <p:nvPr/>
        </p:nvSpPr>
        <p:spPr>
          <a:xfrm>
            <a:off x="2673000" y="2379600"/>
            <a:ext cx="457200" cy="44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0" name="AutoShape 9"/>
          <p:cNvSpPr/>
          <p:nvPr/>
        </p:nvSpPr>
        <p:spPr>
          <a:xfrm>
            <a:off x="2976120" y="2734920"/>
            <a:ext cx="457200" cy="44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1" name="AutoShape 10"/>
          <p:cNvSpPr/>
          <p:nvPr/>
        </p:nvSpPr>
        <p:spPr>
          <a:xfrm>
            <a:off x="3043080" y="2496960"/>
            <a:ext cx="457200" cy="47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 name="Rectangle 11"/>
          <p:cNvSpPr/>
          <p:nvPr/>
        </p:nvSpPr>
        <p:spPr>
          <a:xfrm>
            <a:off x="409320" y="2957400"/>
            <a:ext cx="823680" cy="75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030A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3" name="Rectangle 12"/>
          <p:cNvSpPr/>
          <p:nvPr/>
        </p:nvSpPr>
        <p:spPr>
          <a:xfrm>
            <a:off x="2653920" y="2958840"/>
            <a:ext cx="777960" cy="74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7FFD1"/>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4" name="Text Box 13"/>
          <p:cNvSpPr/>
          <p:nvPr/>
        </p:nvSpPr>
        <p:spPr>
          <a:xfrm>
            <a:off x="491760" y="3201840"/>
            <a:ext cx="844559"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1,2,3,4</a:t>
            </a:r>
          </a:p>
        </p:txBody>
      </p:sp>
      <p:sp>
        <p:nvSpPr>
          <p:cNvPr id="15" name="Text Box 14"/>
          <p:cNvSpPr/>
          <p:nvPr/>
        </p:nvSpPr>
        <p:spPr>
          <a:xfrm>
            <a:off x="2782440" y="3205080"/>
            <a:ext cx="844559"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1,2,3</a:t>
            </a:r>
          </a:p>
        </p:txBody>
      </p:sp>
      <p:pic>
        <p:nvPicPr>
          <p:cNvPr id="16" name="Picture 15"/>
          <p:cNvPicPr>
            <a:picLocks noChangeAspect="1"/>
          </p:cNvPicPr>
          <p:nvPr/>
        </p:nvPicPr>
        <p:blipFill>
          <a:blip r:embed="rId3">
            <a:alphaModFix/>
            <a:lum/>
          </a:blip>
          <a:srcRect/>
          <a:stretch>
            <a:fillRect/>
          </a:stretch>
        </p:blipFill>
        <p:spPr>
          <a:xfrm>
            <a:off x="4809960" y="2117520"/>
            <a:ext cx="3825719" cy="3108239"/>
          </a:xfrm>
          <a:prstGeom prst="rect">
            <a:avLst/>
          </a:prstGeom>
          <a:noFill/>
          <a:ln>
            <a:noFill/>
          </a:ln>
        </p:spPr>
      </p:pic>
      <p:sp>
        <p:nvSpPr>
          <p:cNvPr id="17" name="Rectangle 16"/>
          <p:cNvSpPr/>
          <p:nvPr/>
        </p:nvSpPr>
        <p:spPr>
          <a:xfrm>
            <a:off x="6419520" y="2118960"/>
            <a:ext cx="838080" cy="3108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cap="sq">
            <a:solidFill>
              <a:srgbClr val="FF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8" name="Text Box 17"/>
          <p:cNvSpPr/>
          <p:nvPr/>
        </p:nvSpPr>
        <p:spPr>
          <a:xfrm>
            <a:off x="7105320" y="5225760"/>
            <a:ext cx="1828800" cy="177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9680" rIns="90000" bIns="45000" anchor="t" anchorCtr="0" compatLnSpc="0">
            <a:noAutofit/>
          </a:bodyPr>
          <a:lstStyle/>
          <a:p>
            <a:pPr marL="0" marR="0" lvl="0" indent="0" rtl="0" hangingPunct="0">
              <a:lnSpc>
                <a:spcPct val="94000"/>
              </a:lnSpc>
              <a:spcBef>
                <a:spcPts val="0"/>
              </a:spcBef>
              <a:spcAft>
                <a:spcPts val="0"/>
              </a:spcAft>
              <a:buNone/>
              <a:tabLst/>
            </a:pPr>
            <a:r>
              <a:rPr lang="nl-BE" sz="600" b="0" i="0" u="none" strike="noStrike" kern="1200" cap="none">
                <a:ln>
                  <a:noFill/>
                </a:ln>
                <a:solidFill>
                  <a:srgbClr val="000000"/>
                </a:solidFill>
                <a:latin typeface="Liberation Sans" pitchFamily="18"/>
                <a:ea typeface="Noto Sans CJK SC Regular" pitchFamily="2"/>
                <a:cs typeface="FreeSans" pitchFamily="2"/>
              </a:rPr>
              <a:t>                             Simon Anders</a:t>
            </a:r>
          </a:p>
        </p:txBody>
      </p:sp>
      <p:sp>
        <p:nvSpPr>
          <p:cNvPr id="19" name="Text Box 18"/>
          <p:cNvSpPr/>
          <p:nvPr/>
        </p:nvSpPr>
        <p:spPr>
          <a:xfrm>
            <a:off x="220320" y="5516280"/>
            <a:ext cx="8740800" cy="37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52560" rIns="90000" bIns="450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3974057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p:nvPr/>
        </p:nvSpPr>
        <p:spPr>
          <a:xfrm>
            <a:off x="-93240" y="270720"/>
            <a:ext cx="8229600" cy="58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9800" rIns="0" bIns="0" anchor="ctr" anchorCtr="0" compatLnSpc="0">
            <a:noAutofit/>
          </a:bodyPr>
          <a:lstStyle/>
          <a:p>
            <a:pPr marL="0" marR="0" lvl="0" indent="0" algn="ctr" rtl="0" hangingPunct="0">
              <a:lnSpc>
                <a:spcPct val="94000"/>
              </a:lnSpc>
              <a:spcBef>
                <a:spcPts val="0"/>
              </a:spcBef>
              <a:spcAft>
                <a:spcPts val="0"/>
              </a:spcAft>
              <a:buNone/>
              <a:tabLst/>
            </a:pPr>
            <a:r>
              <a:rPr lang="nl-BE" sz="2600" b="0" i="0" u="none" strike="noStrike" kern="1200" cap="none">
                <a:ln>
                  <a:noFill/>
                </a:ln>
                <a:solidFill>
                  <a:srgbClr val="3399FF"/>
                </a:solidFill>
                <a:latin typeface="Liberation Sans" pitchFamily="18"/>
                <a:ea typeface="Noto Sans CJK SC Regular" pitchFamily="2"/>
                <a:cs typeface="FreeSans" pitchFamily="2"/>
              </a:rPr>
              <a:t>Counting Reads in HTSeq(*)</a:t>
            </a:r>
          </a:p>
        </p:txBody>
      </p:sp>
      <p:sp>
        <p:nvSpPr>
          <p:cNvPr id="3" name="Text Box 2"/>
          <p:cNvSpPr/>
          <p:nvPr/>
        </p:nvSpPr>
        <p:spPr>
          <a:xfrm>
            <a:off x="1283040" y="2228400"/>
            <a:ext cx="6855119" cy="2343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52560" rIns="90000" bIns="45000" anchor="t" anchorCtr="0" compatLnSpc="0">
            <a:noAutofit/>
          </a:bodyPr>
          <a:lstStyle/>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600" b="0" i="0" u="none" strike="noStrike" kern="1200" cap="none" dirty="0">
                <a:ln>
                  <a:noFill/>
                </a:ln>
                <a:solidFill>
                  <a:srgbClr val="000000"/>
                </a:solidFill>
                <a:latin typeface="Liberation Sans" pitchFamily="18"/>
                <a:ea typeface="Noto Sans CJK SC Regular" pitchFamily="2"/>
                <a:cs typeface="FreeSans" pitchFamily="2"/>
              </a:rPr>
              <a:t>	</a:t>
            </a:r>
            <a:r>
              <a:rPr lang="nl-BE" sz="1600" b="0" i="0" u="none" strike="noStrike" kern="1200" cap="none" dirty="0" err="1">
                <a:ln>
                  <a:noFill/>
                </a:ln>
                <a:solidFill>
                  <a:srgbClr val="0066FF"/>
                </a:solidFill>
                <a:latin typeface="Liberation Sans" pitchFamily="18"/>
                <a:ea typeface="Noto Sans CJK SC Regular" pitchFamily="2"/>
                <a:cs typeface="FreeSans" pitchFamily="2"/>
              </a:rPr>
              <a:t>GeneID</a:t>
            </a:r>
            <a:r>
              <a:rPr lang="nl-BE" sz="1600" b="0" i="0" u="none" strike="noStrike" kern="1200" cap="none" dirty="0">
                <a:ln>
                  <a:noFill/>
                </a:ln>
                <a:solidFill>
                  <a:srgbClr val="000000"/>
                </a:solidFill>
                <a:latin typeface="Liberation Sans" pitchFamily="18"/>
                <a:ea typeface="Noto Sans CJK SC Regular" pitchFamily="2"/>
                <a:cs typeface="FreeSans" pitchFamily="2"/>
              </a:rPr>
              <a:t>	   </a:t>
            </a:r>
            <a:r>
              <a:rPr lang="nl-BE" sz="1600" b="1" i="0" u="none" strike="noStrike" kern="1200" cap="none" dirty="0">
                <a:ln>
                  <a:noFill/>
                </a:ln>
                <a:solidFill>
                  <a:srgbClr val="000000"/>
                </a:solidFill>
                <a:latin typeface="Liberation Sans" pitchFamily="18"/>
                <a:ea typeface="Noto Sans CJK SC Regular" pitchFamily="2"/>
                <a:cs typeface="FreeSans" pitchFamily="2"/>
              </a:rPr>
              <a:t>      </a:t>
            </a:r>
            <a:r>
              <a:rPr lang="nl-BE" sz="1600" b="1" i="0" u="none" strike="noStrike" kern="1200" cap="none" dirty="0">
                <a:ln>
                  <a:noFill/>
                </a:ln>
                <a:solidFill>
                  <a:srgbClr val="800000"/>
                </a:solidFill>
                <a:latin typeface="Liberation Sans" pitchFamily="18"/>
                <a:ea typeface="Noto Sans CJK SC Regular" pitchFamily="2"/>
                <a:cs typeface="FreeSans" pitchFamily="2"/>
              </a:rPr>
              <a:t>Sample 1	Sample 2		Sample 3	   Sample 4</a:t>
            </a:r>
          </a:p>
          <a:p>
            <a:pPr marL="0" marR="0" lvl="0" indent="0" rtl="0" hangingPunct="0">
              <a:lnSpc>
                <a:spcPct val="94000"/>
              </a:lnSpc>
              <a:spcBef>
                <a:spcPts val="0"/>
              </a:spcBef>
              <a:spcAft>
                <a:spcPts val="0"/>
              </a:spcAft>
              <a:buNone/>
              <a:tabLst/>
            </a:pPr>
            <a:endParaRPr lang="nl-BE" sz="1000" b="1"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600" b="0" i="0" u="none" strike="noStrike" kern="1200" cap="none" dirty="0">
                <a:ln>
                  <a:noFill/>
                </a:ln>
                <a:solidFill>
                  <a:srgbClr val="0066FF"/>
                </a:solidFill>
                <a:latin typeface="Liberation Sans" pitchFamily="18"/>
                <a:ea typeface="Noto Sans CJK SC Regular" pitchFamily="2"/>
                <a:cs typeface="FreeSans" pitchFamily="2"/>
              </a:rPr>
              <a:t>FBgn0000003 </a:t>
            </a:r>
            <a:r>
              <a:rPr lang="nl-BE" sz="1600" b="0" i="0" u="none" strike="noStrike" kern="1200" cap="none" dirty="0">
                <a:ln>
                  <a:noFill/>
                </a:ln>
                <a:solidFill>
                  <a:srgbClr val="000000"/>
                </a:solidFill>
                <a:latin typeface="Liberation Sans" pitchFamily="18"/>
                <a:ea typeface="Noto Sans CJK SC Regular" pitchFamily="2"/>
                <a:cs typeface="FreeSans" pitchFamily="2"/>
              </a:rPr>
              <a:t>             0    	            0	          0 		           1</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600" b="0" i="0" u="none" strike="noStrike" kern="1200" cap="none" dirty="0">
                <a:ln>
                  <a:noFill/>
                </a:ln>
                <a:solidFill>
                  <a:srgbClr val="0066FF"/>
                </a:solidFill>
                <a:latin typeface="Liberation Sans" pitchFamily="18"/>
                <a:ea typeface="Noto Sans CJK SC Regular" pitchFamily="2"/>
                <a:cs typeface="FreeSans" pitchFamily="2"/>
              </a:rPr>
              <a:t>FBgn0000008</a:t>
            </a:r>
            <a:r>
              <a:rPr lang="nl-BE" sz="1600" b="0" i="0" u="none" strike="noStrike" kern="1200" cap="none" dirty="0">
                <a:ln>
                  <a:noFill/>
                </a:ln>
                <a:solidFill>
                  <a:srgbClr val="000000"/>
                </a:solidFill>
                <a:latin typeface="Liberation Sans" pitchFamily="18"/>
                <a:ea typeface="Noto Sans CJK SC Regular" pitchFamily="2"/>
                <a:cs typeface="FreeSans" pitchFamily="2"/>
              </a:rPr>
              <a:t>            76    	          70	        88		         70</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600" b="0" i="0" u="none" strike="noStrike" kern="1200" cap="none" dirty="0">
                <a:ln>
                  <a:noFill/>
                </a:ln>
                <a:solidFill>
                  <a:srgbClr val="0066FF"/>
                </a:solidFill>
                <a:latin typeface="Liberation Sans" pitchFamily="18"/>
                <a:ea typeface="Noto Sans CJK SC Regular" pitchFamily="2"/>
                <a:cs typeface="FreeSans" pitchFamily="2"/>
              </a:rPr>
              <a:t>FBgn0000014</a:t>
            </a:r>
            <a:r>
              <a:rPr lang="nl-BE" sz="1600" b="0" i="0" u="none" strike="noStrike" kern="1200" cap="none" dirty="0">
                <a:ln>
                  <a:noFill/>
                </a:ln>
                <a:solidFill>
                  <a:srgbClr val="000000"/>
                </a:solidFill>
                <a:latin typeface="Liberation Sans" pitchFamily="18"/>
                <a:ea typeface="Noto Sans CJK SC Regular" pitchFamily="2"/>
                <a:cs typeface="FreeSans" pitchFamily="2"/>
              </a:rPr>
              <a:t>              0        	</a:t>
            </a:r>
            <a:r>
              <a:rPr lang="nl-BE" sz="1600" b="0" i="0" u="none" strike="noStrike" kern="1200" cap="none" dirty="0" smtClean="0">
                <a:ln>
                  <a:noFill/>
                </a:ln>
                <a:solidFill>
                  <a:srgbClr val="000000"/>
                </a:solidFill>
                <a:latin typeface="Liberation Sans" pitchFamily="18"/>
                <a:ea typeface="Noto Sans CJK SC Regular" pitchFamily="2"/>
                <a:cs typeface="FreeSans" pitchFamily="2"/>
              </a:rPr>
              <a:t>   </a:t>
            </a:r>
            <a:r>
              <a:rPr lang="nl-BE" sz="1600" b="0" i="0" u="none" strike="noStrike" kern="1200" cap="none" dirty="0">
                <a:ln>
                  <a:noFill/>
                </a:ln>
                <a:solidFill>
                  <a:srgbClr val="000000"/>
                </a:solidFill>
                <a:latin typeface="Liberation Sans" pitchFamily="18"/>
                <a:ea typeface="Noto Sans CJK SC Regular" pitchFamily="2"/>
                <a:cs typeface="FreeSans" pitchFamily="2"/>
              </a:rPr>
              <a:t>0   </a:t>
            </a:r>
            <a:r>
              <a:rPr lang="nl-BE" sz="1600" b="0" i="0" u="none" strike="noStrike" kern="1200" cap="none" dirty="0" smtClean="0">
                <a:ln>
                  <a:noFill/>
                </a:ln>
                <a:solidFill>
                  <a:srgbClr val="000000"/>
                </a:solidFill>
                <a:latin typeface="Liberation Sans" pitchFamily="18"/>
                <a:ea typeface="Noto Sans CJK SC Regular" pitchFamily="2"/>
                <a:cs typeface="FreeSans" pitchFamily="2"/>
              </a:rPr>
              <a:t>           </a:t>
            </a:r>
            <a:r>
              <a:rPr lang="nl-BE" sz="1600" b="0" i="0" u="none" strike="noStrike" kern="1200" cap="none" dirty="0">
                <a:ln>
                  <a:noFill/>
                </a:ln>
                <a:solidFill>
                  <a:srgbClr val="000000"/>
                </a:solidFill>
                <a:latin typeface="Liberation Sans" pitchFamily="18"/>
                <a:ea typeface="Noto Sans CJK SC Regular" pitchFamily="2"/>
                <a:cs typeface="FreeSans" pitchFamily="2"/>
              </a:rPr>
              <a:t>0		           0</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600" b="0" i="0" u="none" strike="noStrike" kern="1200" cap="none" dirty="0">
                <a:ln>
                  <a:noFill/>
                </a:ln>
                <a:solidFill>
                  <a:srgbClr val="0066FF"/>
                </a:solidFill>
                <a:latin typeface="Liberation Sans" pitchFamily="18"/>
                <a:ea typeface="Noto Sans CJK SC Regular" pitchFamily="2"/>
                <a:cs typeface="FreeSans" pitchFamily="2"/>
              </a:rPr>
              <a:t>FBgn0000015</a:t>
            </a:r>
            <a:r>
              <a:rPr lang="nl-BE" sz="1600" b="0" i="0" u="none" strike="noStrike" kern="1200" cap="none" dirty="0">
                <a:ln>
                  <a:noFill/>
                </a:ln>
                <a:solidFill>
                  <a:srgbClr val="000000"/>
                </a:solidFill>
                <a:latin typeface="Liberation Sans" pitchFamily="18"/>
                <a:ea typeface="Noto Sans CJK SC Regular" pitchFamily="2"/>
                <a:cs typeface="FreeSans" pitchFamily="2"/>
              </a:rPr>
              <a:t>              1     	            2 	          0 		           0</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600" b="0" i="0" u="none" strike="noStrike" kern="1200" cap="none" dirty="0">
                <a:ln>
                  <a:noFill/>
                </a:ln>
                <a:solidFill>
                  <a:srgbClr val="0066FF"/>
                </a:solidFill>
                <a:latin typeface="Liberation Sans" pitchFamily="18"/>
                <a:ea typeface="Noto Sans CJK SC Regular" pitchFamily="2"/>
                <a:cs typeface="FreeSans" pitchFamily="2"/>
              </a:rPr>
              <a:t>FBgn0000017</a:t>
            </a:r>
            <a:r>
              <a:rPr lang="nl-BE" sz="1600" b="0" i="0" u="none" strike="noStrike" kern="1200" cap="none" dirty="0">
                <a:ln>
                  <a:noFill/>
                </a:ln>
                <a:solidFill>
                  <a:srgbClr val="000000"/>
                </a:solidFill>
                <a:latin typeface="Liberation Sans" pitchFamily="18"/>
                <a:ea typeface="Noto Sans CJK SC Regular" pitchFamily="2"/>
                <a:cs typeface="FreeSans" pitchFamily="2"/>
              </a:rPr>
              <a:t>        </a:t>
            </a:r>
            <a:r>
              <a:rPr lang="nl-BE" sz="1600" b="0" i="0" u="none" strike="noStrike" kern="1200" cap="none" dirty="0" smtClean="0">
                <a:ln>
                  <a:noFill/>
                </a:ln>
                <a:solidFill>
                  <a:srgbClr val="000000"/>
                </a:solidFill>
                <a:latin typeface="Liberation Sans" pitchFamily="18"/>
                <a:ea typeface="Noto Sans CJK SC Regular" pitchFamily="2"/>
                <a:cs typeface="FreeSans" pitchFamily="2"/>
              </a:rPr>
              <a:t>3564	      </a:t>
            </a:r>
            <a:r>
              <a:rPr lang="nl-BE" sz="1600" b="0" i="0" u="none" strike="noStrike" kern="1200" cap="none" dirty="0">
                <a:ln>
                  <a:noFill/>
                </a:ln>
                <a:solidFill>
                  <a:srgbClr val="000000"/>
                </a:solidFill>
                <a:latin typeface="Liberation Sans" pitchFamily="18"/>
                <a:ea typeface="Noto Sans CJK SC Regular" pitchFamily="2"/>
                <a:cs typeface="FreeSans" pitchFamily="2"/>
              </a:rPr>
              <a:t>3150	     3072		     3334</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600" b="0" i="0" u="none" strike="noStrike" kern="1200" cap="none" dirty="0">
                <a:ln>
                  <a:noFill/>
                </a:ln>
                <a:solidFill>
                  <a:srgbClr val="0066FF"/>
                </a:solidFill>
                <a:latin typeface="Liberation Sans" pitchFamily="18"/>
                <a:ea typeface="Noto Sans CJK SC Regular" pitchFamily="2"/>
                <a:cs typeface="FreeSans" pitchFamily="2"/>
              </a:rPr>
              <a:t>FBgn0000018</a:t>
            </a:r>
            <a:r>
              <a:rPr lang="nl-BE" sz="1600" b="0" i="0" u="none" strike="noStrike" kern="1200" cap="none" dirty="0">
                <a:ln>
                  <a:noFill/>
                </a:ln>
                <a:solidFill>
                  <a:srgbClr val="000000"/>
                </a:solidFill>
                <a:latin typeface="Liberation Sans" pitchFamily="18"/>
                <a:ea typeface="Noto Sans CJK SC Regular" pitchFamily="2"/>
                <a:cs typeface="FreeSans" pitchFamily="2"/>
              </a:rPr>
              <a:t>          245	</a:t>
            </a:r>
            <a:r>
              <a:rPr lang="nl-BE" sz="1600" b="0" i="0" u="none" strike="noStrike" kern="1200" cap="none" dirty="0" smtClean="0">
                <a:ln>
                  <a:noFill/>
                </a:ln>
                <a:solidFill>
                  <a:srgbClr val="000000"/>
                </a:solidFill>
                <a:latin typeface="Liberation Sans" pitchFamily="18"/>
                <a:ea typeface="Noto Sans CJK SC Regular" pitchFamily="2"/>
                <a:cs typeface="FreeSans" pitchFamily="2"/>
              </a:rPr>
              <a:t>        </a:t>
            </a:r>
            <a:r>
              <a:rPr lang="nl-BE" sz="1600" b="0" i="0" u="none" strike="noStrike" kern="1200" cap="none" dirty="0">
                <a:ln>
                  <a:noFill/>
                </a:ln>
                <a:solidFill>
                  <a:srgbClr val="000000"/>
                </a:solidFill>
                <a:latin typeface="Liberation Sans" pitchFamily="18"/>
                <a:ea typeface="Noto Sans CJK SC Regular" pitchFamily="2"/>
                <a:cs typeface="FreeSans" pitchFamily="2"/>
              </a:rPr>
              <a:t>310	       299		       308</a:t>
            </a:r>
          </a:p>
          <a:p>
            <a:pPr marL="0" marR="0" lvl="0" indent="0" rtl="0" hangingPunct="0">
              <a:lnSpc>
                <a:spcPct val="94000"/>
              </a:lnSpc>
              <a:spcBef>
                <a:spcPts val="0"/>
              </a:spcBef>
              <a:spcAft>
                <a:spcPts val="0"/>
              </a:spcAft>
              <a:buNone/>
              <a:tabLst/>
            </a:pPr>
            <a:endParaRPr lang="nl-BE" sz="10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pPr>
            <a:endParaRPr lang="nl-BE" sz="1000" b="0" i="0" u="none" strike="noStrike" kern="1200" cap="none" dirty="0">
              <a:ln>
                <a:noFill/>
              </a:ln>
              <a:solidFill>
                <a:srgbClr val="000000"/>
              </a:solidFill>
              <a:latin typeface="Liberation Sans" pitchFamily="18"/>
              <a:ea typeface="Noto Sans CJK SC Regular" pitchFamily="2"/>
              <a:cs typeface="FreeSans" pitchFamily="2"/>
            </a:endParaRPr>
          </a:p>
        </p:txBody>
      </p:sp>
      <p:sp>
        <p:nvSpPr>
          <p:cNvPr id="4" name="Text Box 3"/>
          <p:cNvSpPr/>
          <p:nvPr/>
        </p:nvSpPr>
        <p:spPr>
          <a:xfrm>
            <a:off x="363959" y="990000"/>
            <a:ext cx="6858000" cy="820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58680" rIns="90000" bIns="45000" anchor="t" anchorCtr="0" compatLnSpc="0">
            <a:noAutofit/>
          </a:bodyPr>
          <a:lstStyle/>
          <a:p>
            <a:pPr marL="0" marR="0" lvl="0" indent="0" rtl="0" hangingPunct="0">
              <a:lnSpc>
                <a:spcPct val="94000"/>
              </a:lnSpc>
              <a:spcBef>
                <a:spcPts val="0"/>
              </a:spcBef>
              <a:spcAft>
                <a:spcPts val="0"/>
              </a:spcAft>
              <a:buNone/>
              <a:tabLst/>
            </a:pPr>
            <a:endParaRPr lang="nl-BE" sz="18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pPr>
            <a:r>
              <a:rPr lang="nl-BE" b="0" i="0" u="none" strike="noStrike" kern="1200" cap="none" dirty="0" err="1">
                <a:ln>
                  <a:noFill/>
                </a:ln>
                <a:solidFill>
                  <a:srgbClr val="000000"/>
                </a:solidFill>
                <a:latin typeface="Liberation Sans" pitchFamily="18"/>
                <a:ea typeface="Noto Sans CJK SC Regular" pitchFamily="2"/>
                <a:cs typeface="FreeSans" pitchFamily="2"/>
              </a:rPr>
              <a:t>Resulting</a:t>
            </a:r>
            <a:r>
              <a:rPr lang="nl-BE" b="0" i="0" u="none" strike="noStrike" kern="1200" cap="none" dirty="0">
                <a:ln>
                  <a:noFill/>
                </a:ln>
                <a:solidFill>
                  <a:srgbClr val="000000"/>
                </a:solidFill>
                <a:latin typeface="Liberation Sans" pitchFamily="18"/>
                <a:ea typeface="Noto Sans CJK SC Regular" pitchFamily="2"/>
                <a:cs typeface="FreeSans" pitchFamily="2"/>
              </a:rPr>
              <a:t> </a:t>
            </a:r>
            <a:r>
              <a:rPr lang="nl-BE" b="0" i="0" u="none" strike="noStrike" kern="1200" cap="none" dirty="0" err="1">
                <a:ln>
                  <a:noFill/>
                </a:ln>
                <a:solidFill>
                  <a:srgbClr val="000000"/>
                </a:solidFill>
                <a:latin typeface="Liberation Sans" pitchFamily="18"/>
                <a:ea typeface="Noto Sans CJK SC Regular" pitchFamily="2"/>
                <a:cs typeface="FreeSans" pitchFamily="2"/>
              </a:rPr>
              <a:t>table</a:t>
            </a:r>
            <a:r>
              <a:rPr lang="nl-BE" b="0" i="0" u="none" strike="noStrike" kern="1200" cap="none" dirty="0">
                <a:ln>
                  <a:noFill/>
                </a:ln>
                <a:solidFill>
                  <a:srgbClr val="000000"/>
                </a:solidFill>
                <a:latin typeface="Liberation Sans" pitchFamily="18"/>
                <a:ea typeface="Noto Sans CJK SC Regular" pitchFamily="2"/>
                <a:cs typeface="FreeSans" pitchFamily="2"/>
              </a:rPr>
              <a:t> of </a:t>
            </a:r>
            <a:r>
              <a:rPr lang="nl-BE" b="0" i="0" u="none" strike="noStrike" kern="1200" cap="none" dirty="0">
                <a:ln>
                  <a:noFill/>
                </a:ln>
                <a:solidFill>
                  <a:srgbClr val="800000"/>
                </a:solidFill>
                <a:latin typeface="Liberation Sans" pitchFamily="18"/>
                <a:ea typeface="Noto Sans CJK SC Regular" pitchFamily="2"/>
                <a:cs typeface="FreeSans" pitchFamily="2"/>
              </a:rPr>
              <a:t>absolute </a:t>
            </a:r>
            <a:r>
              <a:rPr lang="nl-BE" b="0" i="0" u="none" strike="noStrike" kern="1200" cap="none" dirty="0" err="1">
                <a:ln>
                  <a:noFill/>
                </a:ln>
                <a:solidFill>
                  <a:srgbClr val="800000"/>
                </a:solidFill>
                <a:latin typeface="Liberation Sans" pitchFamily="18"/>
                <a:ea typeface="Noto Sans CJK SC Regular" pitchFamily="2"/>
                <a:cs typeface="FreeSans" pitchFamily="2"/>
              </a:rPr>
              <a:t>counts</a:t>
            </a:r>
            <a:r>
              <a:rPr lang="nl-BE" b="0" i="0" u="none" strike="noStrike" kern="1200" cap="none" dirty="0">
                <a:ln>
                  <a:noFill/>
                </a:ln>
                <a:solidFill>
                  <a:srgbClr val="000000"/>
                </a:solidFill>
                <a:latin typeface="Liberation Sans" pitchFamily="18"/>
                <a:ea typeface="Noto Sans CJK SC Regular" pitchFamily="2"/>
                <a:cs typeface="FreeSans" pitchFamily="2"/>
              </a:rPr>
              <a:t> </a:t>
            </a:r>
            <a:r>
              <a:rPr lang="nl-BE" b="0" i="0" u="none" strike="noStrike" kern="1200" cap="none" dirty="0" err="1">
                <a:ln>
                  <a:noFill/>
                </a:ln>
                <a:solidFill>
                  <a:srgbClr val="000000"/>
                </a:solidFill>
                <a:latin typeface="Liberation Sans" pitchFamily="18"/>
                <a:ea typeface="Noto Sans CJK SC Regular" pitchFamily="2"/>
                <a:cs typeface="FreeSans" pitchFamily="2"/>
              </a:rPr>
              <a:t>for</a:t>
            </a:r>
            <a:r>
              <a:rPr lang="nl-BE" b="0" i="0" u="none" strike="noStrike" kern="1200" cap="none" dirty="0">
                <a:ln>
                  <a:noFill/>
                </a:ln>
                <a:solidFill>
                  <a:srgbClr val="000000"/>
                </a:solidFill>
                <a:latin typeface="Liberation Sans" pitchFamily="18"/>
                <a:ea typeface="Noto Sans CJK SC Regular" pitchFamily="2"/>
                <a:cs typeface="FreeSans" pitchFamily="2"/>
              </a:rPr>
              <a:t> </a:t>
            </a:r>
            <a:r>
              <a:rPr lang="nl-BE" b="0" i="0" u="none" strike="noStrike" kern="1200" cap="none" dirty="0" err="1">
                <a:ln>
                  <a:noFill/>
                </a:ln>
                <a:solidFill>
                  <a:srgbClr val="000000"/>
                </a:solidFill>
                <a:latin typeface="Liberation Sans" pitchFamily="18"/>
                <a:ea typeface="Noto Sans CJK SC Regular" pitchFamily="2"/>
                <a:cs typeface="FreeSans" pitchFamily="2"/>
              </a:rPr>
              <a:t>each</a:t>
            </a:r>
            <a:r>
              <a:rPr lang="nl-BE" b="0" i="0" u="none" strike="noStrike" kern="1200" cap="none" dirty="0">
                <a:ln>
                  <a:noFill/>
                </a:ln>
                <a:solidFill>
                  <a:srgbClr val="000000"/>
                </a:solidFill>
                <a:latin typeface="Liberation Sans" pitchFamily="18"/>
                <a:ea typeface="Noto Sans CJK SC Regular" pitchFamily="2"/>
                <a:cs typeface="FreeSans" pitchFamily="2"/>
              </a:rPr>
              <a:t> sample </a:t>
            </a:r>
            <a:r>
              <a:rPr lang="nl-BE" b="0" i="0" u="none" strike="noStrike" kern="1200" cap="none" dirty="0" err="1">
                <a:ln>
                  <a:noFill/>
                </a:ln>
                <a:solidFill>
                  <a:srgbClr val="000000"/>
                </a:solidFill>
                <a:latin typeface="Liberation Sans" pitchFamily="18"/>
                <a:ea typeface="Noto Sans CJK SC Regular" pitchFamily="2"/>
                <a:cs typeface="FreeSans" pitchFamily="2"/>
              </a:rPr>
              <a:t>and</a:t>
            </a:r>
            <a:r>
              <a:rPr lang="nl-BE" b="0" i="0" u="none" strike="noStrike" kern="1200" cap="none" dirty="0">
                <a:ln>
                  <a:noFill/>
                </a:ln>
                <a:solidFill>
                  <a:srgbClr val="000000"/>
                </a:solidFill>
                <a:latin typeface="Liberation Sans" pitchFamily="18"/>
                <a:ea typeface="Noto Sans CJK SC Regular" pitchFamily="2"/>
                <a:cs typeface="FreeSans" pitchFamily="2"/>
              </a:rPr>
              <a:t> feature:</a:t>
            </a:r>
          </a:p>
          <a:p>
            <a:pPr marL="0" marR="0" lvl="0" indent="0" rtl="0" hangingPunct="0">
              <a:lnSpc>
                <a:spcPct val="94000"/>
              </a:lnSpc>
              <a:spcBef>
                <a:spcPts val="0"/>
              </a:spcBef>
              <a:spcAft>
                <a:spcPts val="0"/>
              </a:spcAft>
              <a:buNone/>
              <a:tabLst/>
            </a:pPr>
            <a:endParaRPr lang="nl-BE" sz="18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800" b="0" i="0" u="none" strike="noStrike" kern="1200" cap="none" dirty="0">
                <a:ln>
                  <a:noFill/>
                </a:ln>
                <a:solidFill>
                  <a:srgbClr val="000000"/>
                </a:solidFill>
                <a:latin typeface="Liberation Sans" pitchFamily="18"/>
                <a:ea typeface="Noto Sans CJK SC Regular" pitchFamily="2"/>
                <a:cs typeface="FreeSans" pitchFamily="2"/>
              </a:rPr>
              <a:t>	                             </a:t>
            </a:r>
          </a:p>
          <a:p>
            <a:pPr marL="0" marR="0" lvl="0" indent="0" rtl="0" hangingPunct="0">
              <a:lnSpc>
                <a:spcPct val="94000"/>
              </a:lnSpc>
              <a:spcBef>
                <a:spcPts val="0"/>
              </a:spcBef>
              <a:spcAft>
                <a:spcPts val="0"/>
              </a:spcAft>
              <a:buNone/>
              <a:tabLst/>
            </a:pPr>
            <a:r>
              <a:rPr lang="nl-BE" sz="1800" b="0" i="0" u="none" strike="noStrike" kern="1200" cap="none" dirty="0">
                <a:ln>
                  <a:noFill/>
                </a:ln>
                <a:solidFill>
                  <a:srgbClr val="000000"/>
                </a:solidFill>
                <a:latin typeface="Liberation Sans" pitchFamily="18"/>
                <a:ea typeface="Noto Sans CJK SC Regular" pitchFamily="2"/>
                <a:cs typeface="FreeSans" pitchFamily="2"/>
              </a:rPr>
              <a:t>             </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800" b="0" i="0" u="none" strike="noStrike" kern="1200" cap="none" dirty="0">
                <a:ln>
                  <a:noFill/>
                </a:ln>
                <a:solidFill>
                  <a:srgbClr val="000000"/>
                </a:solidFill>
                <a:latin typeface="Liberation Sans" pitchFamily="18"/>
                <a:ea typeface="Noto Sans CJK SC Regular" pitchFamily="2"/>
                <a:cs typeface="FreeSans" pitchFamily="2"/>
              </a:rPr>
              <a:t>	</a:t>
            </a:r>
          </a:p>
          <a:p>
            <a:pPr marL="0" marR="0" lvl="0" indent="0" rtl="0" hangingPunct="0">
              <a:lnSpc>
                <a:spcPct val="94000"/>
              </a:lnSpc>
              <a:spcBef>
                <a:spcPts val="0"/>
              </a:spcBef>
              <a:spcAft>
                <a:spcPts val="0"/>
              </a:spcAft>
              <a:buNone/>
              <a:tabLst/>
            </a:pPr>
            <a:endParaRPr lang="nl-BE" sz="1800" b="0" i="0" u="none" strike="noStrike" kern="1200" cap="none" dirty="0">
              <a:ln>
                <a:noFill/>
              </a:ln>
              <a:solidFill>
                <a:srgbClr val="000000"/>
              </a:solidFill>
              <a:latin typeface="Liberation Sans" pitchFamily="18"/>
              <a:ea typeface="Noto Sans CJK SC Regular" pitchFamily="2"/>
              <a:cs typeface="FreeSans" pitchFamily="2"/>
            </a:endParaRPr>
          </a:p>
        </p:txBody>
      </p:sp>
      <p:sp>
        <p:nvSpPr>
          <p:cNvPr id="5" name="Text Box 4"/>
          <p:cNvSpPr/>
          <p:nvPr/>
        </p:nvSpPr>
        <p:spPr>
          <a:xfrm>
            <a:off x="5483520" y="645480"/>
            <a:ext cx="3476880" cy="344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51120" rIns="90000" bIns="45000" anchor="t" anchorCtr="0" compatLnSpc="0">
            <a:noAutofit/>
          </a:bodyPr>
          <a:lstStyle/>
          <a:p>
            <a:pPr marL="0" marR="0" lvl="0" indent="0" rtl="0" hangingPunct="0">
              <a:lnSpc>
                <a:spcPct val="94000"/>
              </a:lnSpc>
              <a:spcBef>
                <a:spcPts val="0"/>
              </a:spcBef>
              <a:spcAft>
                <a:spcPts val="0"/>
              </a:spcAft>
              <a:buNone/>
              <a:tabLst/>
            </a:pPr>
            <a:r>
              <a:rPr lang="nl-BE" sz="800" b="0" i="0" u="none" strike="noStrike" kern="1200" cap="none">
                <a:ln>
                  <a:noFill/>
                </a:ln>
                <a:solidFill>
                  <a:srgbClr val="000000"/>
                </a:solidFill>
                <a:latin typeface="Liberation Sans" pitchFamily="18"/>
                <a:ea typeface="Noto Sans CJK SC Regular" pitchFamily="2"/>
                <a:cs typeface="FreeSans" pitchFamily="2"/>
              </a:rPr>
              <a:t>(*) Simon Anders, Wolfgang Huber (EMBL)</a:t>
            </a:r>
          </a:p>
        </p:txBody>
      </p:sp>
      <p:sp>
        <p:nvSpPr>
          <p:cNvPr id="6" name="Oval 22"/>
          <p:cNvSpPr/>
          <p:nvPr/>
        </p:nvSpPr>
        <p:spPr>
          <a:xfrm>
            <a:off x="2842560" y="5151240"/>
            <a:ext cx="304920" cy="3045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B050"/>
          </a:solid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 name="Oval 23"/>
          <p:cNvSpPr/>
          <p:nvPr/>
        </p:nvSpPr>
        <p:spPr>
          <a:xfrm>
            <a:off x="3452040" y="5074920"/>
            <a:ext cx="366839" cy="380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B050"/>
          </a:solid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 name="Oval 24"/>
          <p:cNvSpPr/>
          <p:nvPr/>
        </p:nvSpPr>
        <p:spPr>
          <a:xfrm>
            <a:off x="4123800" y="4998600"/>
            <a:ext cx="50328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B050"/>
          </a:solid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9" name="Oval 25"/>
          <p:cNvSpPr/>
          <p:nvPr/>
        </p:nvSpPr>
        <p:spPr>
          <a:xfrm>
            <a:off x="4892040" y="48463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B050"/>
          </a:solid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0" name="TextBox 26"/>
          <p:cNvSpPr/>
          <p:nvPr/>
        </p:nvSpPr>
        <p:spPr>
          <a:xfrm>
            <a:off x="3666600" y="5684400"/>
            <a:ext cx="114300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Library sizes</a:t>
            </a:r>
          </a:p>
        </p:txBody>
      </p:sp>
      <p:sp>
        <p:nvSpPr>
          <p:cNvPr id="11" name="TextBox 27"/>
          <p:cNvSpPr/>
          <p:nvPr/>
        </p:nvSpPr>
        <p:spPr>
          <a:xfrm>
            <a:off x="2785320" y="5484600"/>
            <a:ext cx="41904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1</a:t>
            </a:r>
          </a:p>
        </p:txBody>
      </p:sp>
      <p:sp>
        <p:nvSpPr>
          <p:cNvPr id="12" name="TextBox 28"/>
          <p:cNvSpPr/>
          <p:nvPr/>
        </p:nvSpPr>
        <p:spPr>
          <a:xfrm>
            <a:off x="3431520" y="5497200"/>
            <a:ext cx="41904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2</a:t>
            </a:r>
          </a:p>
        </p:txBody>
      </p:sp>
      <p:sp>
        <p:nvSpPr>
          <p:cNvPr id="13" name="TextBox 29"/>
          <p:cNvSpPr/>
          <p:nvPr/>
        </p:nvSpPr>
        <p:spPr>
          <a:xfrm>
            <a:off x="4161960" y="5489279"/>
            <a:ext cx="41904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3</a:t>
            </a:r>
          </a:p>
        </p:txBody>
      </p:sp>
      <p:sp>
        <p:nvSpPr>
          <p:cNvPr id="14" name="TextBox 30"/>
          <p:cNvSpPr/>
          <p:nvPr/>
        </p:nvSpPr>
        <p:spPr>
          <a:xfrm>
            <a:off x="5025240" y="5489279"/>
            <a:ext cx="41940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4</a:t>
            </a:r>
          </a:p>
        </p:txBody>
      </p:sp>
      <p:sp>
        <p:nvSpPr>
          <p:cNvPr id="15" name="TextBox 14"/>
          <p:cNvSpPr txBox="1"/>
          <p:nvPr/>
        </p:nvSpPr>
        <p:spPr>
          <a:xfrm>
            <a:off x="822960" y="4480560"/>
            <a:ext cx="9144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a:solidFill>
                  <a:srgbClr val="800000"/>
                </a:solidFill>
              </a:defRPr>
            </a:pPr>
            <a:r>
              <a:rPr lang="en-US" sz="1800" b="0" i="0" u="none" strike="noStrike" kern="1200" cap="none">
                <a:ln>
                  <a:noFill/>
                </a:ln>
                <a:solidFill>
                  <a:srgbClr val="800000"/>
                </a:solidFill>
                <a:latin typeface="Liberation Sans" pitchFamily="18"/>
                <a:ea typeface="Noto Sans CJK SC Regular" pitchFamily="2"/>
                <a:cs typeface="FreeSans" pitchFamily="2"/>
              </a:rPr>
              <a:t>But!</a:t>
            </a:r>
          </a:p>
        </p:txBody>
      </p:sp>
    </p:spTree>
    <p:extLst>
      <p:ext uri="{BB962C8B-B14F-4D97-AF65-F5344CB8AC3E}">
        <p14:creationId xmlns:p14="http://schemas.microsoft.com/office/powerpoint/2010/main" val="372798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p:nvPr/>
        </p:nvSpPr>
        <p:spPr>
          <a:xfrm>
            <a:off x="517319" y="548640"/>
            <a:ext cx="8229600" cy="85715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9800" rIns="0" bIns="0" anchor="ctr" anchorCtr="0" compatLnSpc="0">
            <a:noAutofit/>
          </a:bodyPr>
          <a:lstStyle/>
          <a:p>
            <a:pPr marL="0" marR="0" lvl="0" indent="0" algn="ctr" rtl="0" hangingPunct="0">
              <a:lnSpc>
                <a:spcPct val="94000"/>
              </a:lnSpc>
              <a:spcBef>
                <a:spcPts val="0"/>
              </a:spcBef>
              <a:spcAft>
                <a:spcPts val="0"/>
              </a:spcAft>
              <a:buNone/>
              <a:tabLst/>
            </a:pPr>
            <a:r>
              <a:rPr lang="nl-BE" sz="2600" b="0" i="0" u="none" strike="noStrike" kern="1200" cap="none">
                <a:ln>
                  <a:noFill/>
                </a:ln>
                <a:solidFill>
                  <a:srgbClr val="3399FF"/>
                </a:solidFill>
                <a:latin typeface="Liberation Sans" pitchFamily="18"/>
                <a:ea typeface="Noto Sans CJK SC Regular" pitchFamily="2"/>
                <a:cs typeface="FreeSans" pitchFamily="2"/>
              </a:rPr>
              <a:t>Normalization of Counts: Impact Library Size</a:t>
            </a:r>
            <a:r>
              <a:rPr lang="nl-BE" sz="2600" b="0" i="0" u="none" strike="noStrike" kern="1200" cap="none">
                <a:ln>
                  <a:noFill/>
                </a:ln>
                <a:solidFill>
                  <a:srgbClr val="000000"/>
                </a:solidFill>
                <a:latin typeface="Liberation Sans" pitchFamily="18"/>
                <a:ea typeface="Noto Sans CJK SC Regular" pitchFamily="2"/>
                <a:cs typeface="FreeSans" pitchFamily="2"/>
              </a:rPr>
              <a:t/>
            </a:r>
            <a:br>
              <a:rPr lang="nl-BE" sz="2600" b="0" i="0" u="none" strike="noStrike" kern="1200" cap="none">
                <a:ln>
                  <a:noFill/>
                </a:ln>
                <a:solidFill>
                  <a:srgbClr val="000000"/>
                </a:solidFill>
                <a:latin typeface="Liberation Sans" pitchFamily="18"/>
                <a:ea typeface="Noto Sans CJK SC Regular" pitchFamily="2"/>
                <a:cs typeface="FreeSans" pitchFamily="2"/>
              </a:rPr>
            </a:br>
            <a:endParaRPr lang="nl-BE" sz="26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3" name="Text Box 2"/>
          <p:cNvSpPr/>
          <p:nvPr/>
        </p:nvSpPr>
        <p:spPr>
          <a:xfrm>
            <a:off x="415800" y="2593080"/>
            <a:ext cx="5303880" cy="347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58680" rIns="90000" bIns="450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 name="Text Box 4"/>
          <p:cNvSpPr/>
          <p:nvPr/>
        </p:nvSpPr>
        <p:spPr>
          <a:xfrm>
            <a:off x="274320" y="2477160"/>
            <a:ext cx="8321760" cy="3362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58680" rIns="90000" bIns="45000" anchor="t" anchorCtr="0" compatLnSpc="0">
            <a:noAutofit/>
          </a:bodyPr>
          <a:lstStyle/>
          <a:p>
            <a:pPr marL="0" marR="0" lvl="0" indent="0" rtl="0" hangingPunct="0">
              <a:lnSpc>
                <a:spcPct val="94000"/>
              </a:lnSpc>
              <a:spcBef>
                <a:spcPts val="0"/>
              </a:spcBef>
              <a:spcAft>
                <a:spcPts val="0"/>
              </a:spcAft>
              <a:buNone/>
              <a:tabLst/>
            </a:pPr>
            <a:endParaRPr lang="nl-BE" sz="2600" b="0" i="0" u="none" strike="noStrike" kern="1200" cap="none">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pPr>
            <a:r>
              <a:rPr lang="nl-BE" sz="2600" b="0" i="0" u="none" strike="noStrike" kern="1200" cap="none">
                <a:ln>
                  <a:noFill/>
                </a:ln>
                <a:solidFill>
                  <a:srgbClr val="000000"/>
                </a:solidFill>
                <a:latin typeface="Liberation Sans" pitchFamily="18"/>
                <a:ea typeface="Noto Sans CJK SC Regular" pitchFamily="2"/>
                <a:cs typeface="FreeSans" pitchFamily="2"/>
              </a:rPr>
              <a:t>A bigger library produces more reads...But in slide 3:</a:t>
            </a:r>
          </a:p>
          <a:p>
            <a:pPr marL="0" marR="0" lvl="0" indent="0" rtl="0" hangingPunct="0">
              <a:lnSpc>
                <a:spcPct val="94000"/>
              </a:lnSpc>
              <a:spcBef>
                <a:spcPts val="0"/>
              </a:spcBef>
              <a:spcAft>
                <a:spcPts val="0"/>
              </a:spcAft>
              <a:buNone/>
              <a:tabLst/>
            </a:pPr>
            <a:endParaRPr lang="nl-BE" sz="2600" b="0" i="0" u="none" strike="noStrike" kern="1200" cap="none">
              <a:ln>
                <a:noFill/>
              </a:ln>
              <a:solidFill>
                <a:srgbClr val="000000"/>
              </a:solidFill>
              <a:latin typeface="Liberation Sans" pitchFamily="18"/>
              <a:ea typeface="Noto Sans CJK SC Regular" pitchFamily="2"/>
              <a:cs typeface="FreeSans" pitchFamily="2"/>
            </a:endParaRPr>
          </a:p>
          <a:p>
            <a:pPr marL="0" marR="0" lvl="0" indent="0" algn="ctr" rtl="0" hangingPunct="0">
              <a:lnSpc>
                <a:spcPct val="94000"/>
              </a:lnSpc>
              <a:spcBef>
                <a:spcPts val="0"/>
              </a:spcBef>
              <a:spcAft>
                <a:spcPts val="0"/>
              </a:spcAft>
              <a:buNone/>
              <a:tabLst/>
            </a:pPr>
            <a:r>
              <a:rPr lang="nl-BE" sz="2000" b="1" i="0" u="none" strike="noStrike" kern="1200" cap="none">
                <a:ln>
                  <a:noFill/>
                </a:ln>
                <a:solidFill>
                  <a:srgbClr val="FF3333"/>
                </a:solidFill>
                <a:latin typeface="Liberation Sans" pitchFamily="18"/>
                <a:ea typeface="Noto Sans CJK SC Regular" pitchFamily="2"/>
                <a:cs typeface="FreeSans" pitchFamily="2"/>
              </a:rPr>
              <a:t>“Read Counts is linearly related to the abundance of the target transcript”</a:t>
            </a:r>
          </a:p>
        </p:txBody>
      </p:sp>
      <p:sp>
        <p:nvSpPr>
          <p:cNvPr id="5" name="AutoShape 5"/>
          <p:cNvSpPr/>
          <p:nvPr/>
        </p:nvSpPr>
        <p:spPr>
          <a:xfrm>
            <a:off x="2976479" y="1770840"/>
            <a:ext cx="457200" cy="44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 name="AutoShape 6"/>
          <p:cNvSpPr/>
          <p:nvPr/>
        </p:nvSpPr>
        <p:spPr>
          <a:xfrm>
            <a:off x="3279600" y="18788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 name="AutoShape 7"/>
          <p:cNvSpPr/>
          <p:nvPr/>
        </p:nvSpPr>
        <p:spPr>
          <a:xfrm>
            <a:off x="3038400" y="19915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 name="AutoShape 8"/>
          <p:cNvSpPr/>
          <p:nvPr/>
        </p:nvSpPr>
        <p:spPr>
          <a:xfrm>
            <a:off x="3124079" y="225503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9" name="AutoShape 9"/>
          <p:cNvSpPr/>
          <p:nvPr/>
        </p:nvSpPr>
        <p:spPr>
          <a:xfrm>
            <a:off x="3438360" y="21279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0" name="AutoShape 10"/>
          <p:cNvSpPr/>
          <p:nvPr/>
        </p:nvSpPr>
        <p:spPr>
          <a:xfrm>
            <a:off x="2792160" y="20898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1" name="AutoShape 11"/>
          <p:cNvSpPr/>
          <p:nvPr/>
        </p:nvSpPr>
        <p:spPr>
          <a:xfrm>
            <a:off x="3406680" y="23518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 name="AutoShape 12"/>
          <p:cNvSpPr/>
          <p:nvPr/>
        </p:nvSpPr>
        <p:spPr>
          <a:xfrm>
            <a:off x="3105000" y="16135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3" name="AutoShape 13"/>
          <p:cNvSpPr/>
          <p:nvPr/>
        </p:nvSpPr>
        <p:spPr>
          <a:xfrm>
            <a:off x="4620960" y="1470960"/>
            <a:ext cx="457200" cy="44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4" name="AutoShape 14"/>
          <p:cNvSpPr/>
          <p:nvPr/>
        </p:nvSpPr>
        <p:spPr>
          <a:xfrm>
            <a:off x="4925880" y="157860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5" name="AutoShape 15"/>
          <p:cNvSpPr/>
          <p:nvPr/>
        </p:nvSpPr>
        <p:spPr>
          <a:xfrm>
            <a:off x="4682880" y="168983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6" name="AutoShape 16"/>
          <p:cNvSpPr/>
          <p:nvPr/>
        </p:nvSpPr>
        <p:spPr>
          <a:xfrm>
            <a:off x="4770360" y="19533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7" name="AutoShape 17"/>
          <p:cNvSpPr/>
          <p:nvPr/>
        </p:nvSpPr>
        <p:spPr>
          <a:xfrm>
            <a:off x="5082840" y="18262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8" name="AutoShape 18"/>
          <p:cNvSpPr/>
          <p:nvPr/>
        </p:nvSpPr>
        <p:spPr>
          <a:xfrm>
            <a:off x="4503600" y="2043719"/>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9" name="AutoShape 19"/>
          <p:cNvSpPr/>
          <p:nvPr/>
        </p:nvSpPr>
        <p:spPr>
          <a:xfrm>
            <a:off x="5052960" y="2052000"/>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0" name="AutoShape 20"/>
          <p:cNvSpPr/>
          <p:nvPr/>
        </p:nvSpPr>
        <p:spPr>
          <a:xfrm>
            <a:off x="4749480" y="13136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1" name="AutoShape 21"/>
          <p:cNvSpPr/>
          <p:nvPr/>
        </p:nvSpPr>
        <p:spPr>
          <a:xfrm>
            <a:off x="4771800" y="195336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2" name="AutoShape 22"/>
          <p:cNvSpPr/>
          <p:nvPr/>
        </p:nvSpPr>
        <p:spPr>
          <a:xfrm>
            <a:off x="5349600" y="19342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3" name="AutoShape 23"/>
          <p:cNvSpPr/>
          <p:nvPr/>
        </p:nvSpPr>
        <p:spPr>
          <a:xfrm>
            <a:off x="4344840" y="179784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4" name="AutoShape 24"/>
          <p:cNvSpPr/>
          <p:nvPr/>
        </p:nvSpPr>
        <p:spPr>
          <a:xfrm>
            <a:off x="4435200" y="1567799"/>
            <a:ext cx="457200" cy="45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5" name="AutoShape 25"/>
          <p:cNvSpPr/>
          <p:nvPr/>
        </p:nvSpPr>
        <p:spPr>
          <a:xfrm>
            <a:off x="5167080" y="138492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6" name="AutoShape 26"/>
          <p:cNvSpPr/>
          <p:nvPr/>
        </p:nvSpPr>
        <p:spPr>
          <a:xfrm>
            <a:off x="5259240" y="17056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7" name="AutoShape 27"/>
          <p:cNvSpPr/>
          <p:nvPr/>
        </p:nvSpPr>
        <p:spPr>
          <a:xfrm>
            <a:off x="5349600" y="21628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8" name="AutoShape 28"/>
          <p:cNvSpPr/>
          <p:nvPr/>
        </p:nvSpPr>
        <p:spPr>
          <a:xfrm>
            <a:off x="4709880" y="2162880"/>
            <a:ext cx="457200" cy="46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9" name="TextBox 1"/>
          <p:cNvSpPr/>
          <p:nvPr/>
        </p:nvSpPr>
        <p:spPr>
          <a:xfrm>
            <a:off x="2609640" y="2455200"/>
            <a:ext cx="1447919" cy="276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200" b="0" i="0" u="none" strike="noStrike" kern="1200" cap="none">
                <a:ln>
                  <a:noFill/>
                </a:ln>
                <a:solidFill>
                  <a:srgbClr val="000000"/>
                </a:solidFill>
                <a:latin typeface="Liberation Sans" pitchFamily="18"/>
                <a:ea typeface="Noto Sans CJK SC Regular" pitchFamily="2"/>
                <a:cs typeface="FreeSans" pitchFamily="2"/>
              </a:rPr>
              <a:t>Library 1</a:t>
            </a:r>
          </a:p>
        </p:txBody>
      </p:sp>
      <p:sp>
        <p:nvSpPr>
          <p:cNvPr id="30" name="TextBox 30"/>
          <p:cNvSpPr/>
          <p:nvPr/>
        </p:nvSpPr>
        <p:spPr>
          <a:xfrm>
            <a:off x="4587839" y="2455200"/>
            <a:ext cx="1447560" cy="276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200" b="0" i="0" u="none" strike="noStrike" kern="1200" cap="none">
                <a:ln>
                  <a:noFill/>
                </a:ln>
                <a:solidFill>
                  <a:srgbClr val="000000"/>
                </a:solidFill>
                <a:latin typeface="Liberation Sans" pitchFamily="18"/>
                <a:ea typeface="Noto Sans CJK SC Regular" pitchFamily="2"/>
                <a:cs typeface="FreeSans" pitchFamily="2"/>
              </a:rPr>
              <a:t>Library 2</a:t>
            </a:r>
          </a:p>
        </p:txBody>
      </p:sp>
    </p:spTree>
    <p:extLst>
      <p:ext uri="{BB962C8B-B14F-4D97-AF65-F5344CB8AC3E}">
        <p14:creationId xmlns:p14="http://schemas.microsoft.com/office/powerpoint/2010/main" val="4064085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p:nvPr/>
        </p:nvSpPr>
        <p:spPr>
          <a:xfrm>
            <a:off x="160200" y="731519"/>
            <a:ext cx="8229600" cy="58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9800" rIns="0" bIns="0" anchor="ctr" anchorCtr="0" compatLnSpc="0">
            <a:noAutofit/>
          </a:bodyPr>
          <a:lstStyle/>
          <a:p>
            <a:pPr marL="0" marR="0" lvl="0" indent="0" algn="ctr" rtl="0" hangingPunct="0">
              <a:lnSpc>
                <a:spcPct val="94000"/>
              </a:lnSpc>
              <a:spcBef>
                <a:spcPts val="0"/>
              </a:spcBef>
              <a:spcAft>
                <a:spcPts val="0"/>
              </a:spcAft>
              <a:buNone/>
              <a:tabLst/>
            </a:pPr>
            <a:r>
              <a:rPr lang="nl-BE" sz="2600" b="0" i="0" u="none" strike="noStrike" kern="1200" cap="none">
                <a:ln>
                  <a:noFill/>
                </a:ln>
                <a:solidFill>
                  <a:srgbClr val="0066CC"/>
                </a:solidFill>
                <a:latin typeface="Liberation Sans" pitchFamily="18"/>
                <a:ea typeface="Noto Sans CJK SC Regular" pitchFamily="2"/>
                <a:cs typeface="FreeSans" pitchFamily="2"/>
              </a:rPr>
              <a:t>Normalization of Counts: Size Factors</a:t>
            </a:r>
          </a:p>
        </p:txBody>
      </p:sp>
      <p:sp>
        <p:nvSpPr>
          <p:cNvPr id="3" name="Text Box 2"/>
          <p:cNvSpPr/>
          <p:nvPr/>
        </p:nvSpPr>
        <p:spPr>
          <a:xfrm>
            <a:off x="541080" y="1614240"/>
            <a:ext cx="7680600" cy="35798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58680" rIns="90000" bIns="45000" anchor="t" anchorCtr="0" compatLnSpc="0">
            <a:noAutofit/>
          </a:bodyPr>
          <a:lstStyle/>
          <a:p>
            <a:pPr marL="0" marR="0" lvl="0" indent="0" rtl="0" hangingPunct="0">
              <a:lnSpc>
                <a:spcPct val="94000"/>
              </a:lnSpc>
              <a:spcBef>
                <a:spcPts val="0"/>
              </a:spcBef>
              <a:spcAft>
                <a:spcPts val="0"/>
              </a:spcAft>
              <a:buNone/>
              <a:tabLst/>
            </a:pPr>
            <a:r>
              <a:rPr lang="nl-BE" sz="1800" b="0" i="0" u="none" strike="noStrike" kern="1200" cap="none" dirty="0" err="1">
                <a:ln>
                  <a:noFill/>
                </a:ln>
                <a:solidFill>
                  <a:srgbClr val="000000"/>
                </a:solidFill>
                <a:latin typeface="Liberation Sans" pitchFamily="18"/>
                <a:ea typeface="Noto Sans CJK SC Regular" pitchFamily="2"/>
                <a:cs typeface="FreeSans" pitchFamily="2"/>
              </a:rPr>
              <a:t>Adjust</a:t>
            </a:r>
            <a:r>
              <a:rPr lang="nl-BE" sz="1800" b="0" i="0" u="none" strike="noStrike" kern="1200" cap="none" dirty="0">
                <a:ln>
                  <a:noFill/>
                </a:ln>
                <a:solidFill>
                  <a:srgbClr val="000000"/>
                </a:solidFill>
                <a:latin typeface="Liberation Sans" pitchFamily="18"/>
                <a:ea typeface="Noto Sans CJK SC Regular" pitchFamily="2"/>
                <a:cs typeface="FreeSans" pitchFamily="2"/>
              </a:rPr>
              <a:t> </a:t>
            </a:r>
            <a:r>
              <a:rPr lang="nl-BE" sz="1800" b="0" i="0" u="none" strike="noStrike" kern="1200" cap="none" dirty="0" err="1">
                <a:ln>
                  <a:noFill/>
                </a:ln>
                <a:solidFill>
                  <a:srgbClr val="000000"/>
                </a:solidFill>
                <a:latin typeface="Liberation Sans" pitchFamily="18"/>
                <a:ea typeface="Noto Sans CJK SC Regular" pitchFamily="2"/>
                <a:cs typeface="FreeSans" pitchFamily="2"/>
              </a:rPr>
              <a:t>for</a:t>
            </a:r>
            <a:r>
              <a:rPr lang="nl-BE" sz="1800" b="0" i="0" u="none" strike="noStrike" kern="1200" cap="none" dirty="0">
                <a:ln>
                  <a:noFill/>
                </a:ln>
                <a:solidFill>
                  <a:srgbClr val="000000"/>
                </a:solidFill>
                <a:latin typeface="Liberation Sans" pitchFamily="18"/>
                <a:ea typeface="Noto Sans CJK SC Regular" pitchFamily="2"/>
                <a:cs typeface="FreeSans" pitchFamily="2"/>
              </a:rPr>
              <a:t> </a:t>
            </a:r>
            <a:r>
              <a:rPr lang="nl-BE" sz="1800" b="0" i="0" u="none" strike="noStrike" kern="1200" cap="none" dirty="0" err="1">
                <a:ln>
                  <a:noFill/>
                </a:ln>
                <a:solidFill>
                  <a:srgbClr val="000000"/>
                </a:solidFill>
                <a:latin typeface="Liberation Sans" pitchFamily="18"/>
                <a:ea typeface="Noto Sans CJK SC Regular" pitchFamily="2"/>
                <a:cs typeface="FreeSans" pitchFamily="2"/>
              </a:rPr>
              <a:t>library</a:t>
            </a:r>
            <a:r>
              <a:rPr lang="nl-BE" sz="1800" b="0" i="0" u="none" strike="noStrike" kern="1200" cap="none" dirty="0">
                <a:ln>
                  <a:noFill/>
                </a:ln>
                <a:solidFill>
                  <a:srgbClr val="000000"/>
                </a:solidFill>
                <a:latin typeface="Liberation Sans" pitchFamily="18"/>
                <a:ea typeface="Noto Sans CJK SC Regular" pitchFamily="2"/>
                <a:cs typeface="FreeSans" pitchFamily="2"/>
              </a:rPr>
              <a:t> </a:t>
            </a:r>
            <a:r>
              <a:rPr lang="nl-BE" sz="1800" b="0" i="0" u="none" strike="noStrike" kern="1200" cap="none" dirty="0" err="1">
                <a:ln>
                  <a:noFill/>
                </a:ln>
                <a:solidFill>
                  <a:srgbClr val="000000"/>
                </a:solidFill>
                <a:latin typeface="Liberation Sans" pitchFamily="18"/>
                <a:ea typeface="Noto Sans CJK SC Regular" pitchFamily="2"/>
                <a:cs typeface="FreeSans" pitchFamily="2"/>
              </a:rPr>
              <a:t>sizes</a:t>
            </a:r>
            <a:r>
              <a:rPr lang="nl-BE" sz="1800" b="0" i="0" u="none" strike="noStrike" kern="1200" cap="none" dirty="0">
                <a:ln>
                  <a:noFill/>
                </a:ln>
                <a:solidFill>
                  <a:srgbClr val="000000"/>
                </a:solidFill>
                <a:latin typeface="Liberation Sans" pitchFamily="18"/>
                <a:ea typeface="Noto Sans CJK SC Regular" pitchFamily="2"/>
                <a:cs typeface="FreeSans" pitchFamily="2"/>
              </a:rPr>
              <a:t> </a:t>
            </a:r>
            <a:r>
              <a:rPr lang="nl-BE" sz="1800" b="0" i="0" u="none" strike="noStrike" kern="1200" cap="none" dirty="0" err="1">
                <a:ln>
                  <a:noFill/>
                </a:ln>
                <a:solidFill>
                  <a:srgbClr val="000000"/>
                </a:solidFill>
                <a:latin typeface="Liberation Sans" pitchFamily="18"/>
                <a:ea typeface="Noto Sans CJK SC Regular" pitchFamily="2"/>
                <a:cs typeface="FreeSans" pitchFamily="2"/>
              </a:rPr>
              <a:t>to</a:t>
            </a:r>
            <a:r>
              <a:rPr lang="nl-BE" sz="1800" b="0" i="0" u="none" strike="noStrike" kern="1200" cap="none" dirty="0">
                <a:ln>
                  <a:noFill/>
                </a:ln>
                <a:solidFill>
                  <a:srgbClr val="000000"/>
                </a:solidFill>
                <a:latin typeface="Liberation Sans" pitchFamily="18"/>
                <a:ea typeface="Noto Sans CJK SC Regular" pitchFamily="2"/>
                <a:cs typeface="FreeSans" pitchFamily="2"/>
              </a:rPr>
              <a:t> produce </a:t>
            </a:r>
            <a:r>
              <a:rPr lang="nl-BE" sz="1800" b="0" i="0" u="none" strike="noStrike" kern="1200" cap="none" dirty="0" err="1">
                <a:ln>
                  <a:noFill/>
                </a:ln>
                <a:solidFill>
                  <a:srgbClr val="000000"/>
                </a:solidFill>
                <a:latin typeface="Liberation Sans" pitchFamily="18"/>
                <a:ea typeface="Noto Sans CJK SC Regular" pitchFamily="2"/>
                <a:cs typeface="FreeSans" pitchFamily="2"/>
              </a:rPr>
              <a:t>count</a:t>
            </a:r>
            <a:r>
              <a:rPr lang="nl-BE" sz="1800" b="0" i="0" u="none" strike="noStrike" kern="1200" cap="none" dirty="0">
                <a:ln>
                  <a:noFill/>
                </a:ln>
                <a:solidFill>
                  <a:srgbClr val="000000"/>
                </a:solidFill>
                <a:latin typeface="Liberation Sans" pitchFamily="18"/>
                <a:ea typeface="Noto Sans CJK SC Regular" pitchFamily="2"/>
                <a:cs typeface="FreeSans" pitchFamily="2"/>
              </a:rPr>
              <a:t> </a:t>
            </a:r>
            <a:r>
              <a:rPr lang="nl-BE" sz="1800" b="0" i="0" u="none" strike="noStrike" kern="1200" cap="none" dirty="0" err="1">
                <a:ln>
                  <a:noFill/>
                </a:ln>
                <a:solidFill>
                  <a:srgbClr val="000000"/>
                </a:solidFill>
                <a:latin typeface="Liberation Sans" pitchFamily="18"/>
                <a:ea typeface="Noto Sans CJK SC Regular" pitchFamily="2"/>
                <a:cs typeface="FreeSans" pitchFamily="2"/>
              </a:rPr>
              <a:t>values</a:t>
            </a:r>
            <a:r>
              <a:rPr lang="nl-BE" sz="1800" b="0" i="0" u="none" strike="noStrike" kern="1200" cap="none" dirty="0">
                <a:ln>
                  <a:noFill/>
                </a:ln>
                <a:solidFill>
                  <a:srgbClr val="000000"/>
                </a:solidFill>
                <a:latin typeface="Liberation Sans" pitchFamily="18"/>
                <a:ea typeface="Noto Sans CJK SC Regular" pitchFamily="2"/>
                <a:cs typeface="FreeSans" pitchFamily="2"/>
              </a:rPr>
              <a:t> in a </a:t>
            </a:r>
            <a:r>
              <a:rPr lang="nl-BE" sz="1800" b="0" i="0" u="none" strike="noStrike" kern="1200" cap="none" dirty="0">
                <a:ln>
                  <a:noFill/>
                </a:ln>
                <a:solidFill>
                  <a:srgbClr val="FF0000"/>
                </a:solidFill>
                <a:latin typeface="Liberation Sans" pitchFamily="18"/>
                <a:ea typeface="Noto Sans CJK SC Regular" pitchFamily="2"/>
                <a:cs typeface="FreeSans" pitchFamily="2"/>
              </a:rPr>
              <a:t>common </a:t>
            </a:r>
            <a:r>
              <a:rPr lang="nl-BE" sz="1800" b="0" i="0" u="none" strike="noStrike" kern="1200" cap="none" dirty="0" err="1">
                <a:ln>
                  <a:noFill/>
                </a:ln>
                <a:solidFill>
                  <a:srgbClr val="FF0000"/>
                </a:solidFill>
                <a:latin typeface="Liberation Sans" pitchFamily="18"/>
                <a:ea typeface="Noto Sans CJK SC Regular" pitchFamily="2"/>
                <a:cs typeface="FreeSans" pitchFamily="2"/>
              </a:rPr>
              <a:t>scale</a:t>
            </a:r>
            <a:r>
              <a:rPr lang="nl-BE" sz="1800" b="0" i="0" u="none" strike="noStrike" kern="1200" cap="none" dirty="0">
                <a:ln>
                  <a:noFill/>
                </a:ln>
                <a:solidFill>
                  <a:srgbClr val="FF0000"/>
                </a:solidFill>
                <a:latin typeface="Liberation Sans" pitchFamily="18"/>
                <a:ea typeface="Noto Sans CJK SC Regular" pitchFamily="2"/>
                <a:cs typeface="FreeSans" pitchFamily="2"/>
              </a:rPr>
              <a:t>:</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	</a:t>
            </a:r>
          </a:p>
          <a:p>
            <a:pPr marL="0" marR="0" lvl="0" indent="0" algn="ctr"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	</a:t>
            </a:r>
            <a:r>
              <a:rPr lang="nl-BE" sz="1000" b="0" i="0" u="none" strike="noStrike" kern="1200" cap="none" dirty="0">
                <a:ln>
                  <a:noFill/>
                </a:ln>
                <a:solidFill>
                  <a:srgbClr val="FF3333"/>
                </a:solidFill>
                <a:latin typeface="Liberation Sans" pitchFamily="18"/>
                <a:ea typeface="Noto Sans CJK SC Regular" pitchFamily="2"/>
                <a:cs typeface="FreeSans" pitchFamily="2"/>
              </a:rPr>
              <a:t>Sample 1	Sample 2	Sample 3	Sample4</a:t>
            </a:r>
          </a:p>
          <a:p>
            <a:pPr marL="0" marR="0" lvl="0" indent="0" algn="ctr"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FF3333"/>
                </a:solidFill>
                <a:latin typeface="Liberation Sans" pitchFamily="18"/>
                <a:ea typeface="Noto Sans CJK SC Regular" pitchFamily="2"/>
                <a:cs typeface="FreeSans" pitchFamily="2"/>
              </a:rPr>
              <a:t>       0.873	     1.011	      1.022		     1.115</a:t>
            </a:r>
          </a:p>
          <a:p>
            <a:pPr marL="0" marR="0" lvl="0" indent="0" rtl="0" hangingPunct="0">
              <a:lnSpc>
                <a:spcPct val="94000"/>
              </a:lnSpc>
              <a:spcBef>
                <a:spcPts val="0"/>
              </a:spcBef>
              <a:spcAft>
                <a:spcPts val="0"/>
              </a:spcAft>
              <a:buNone/>
              <a:tabLst/>
            </a:pPr>
            <a:endParaRPr lang="nl-BE" sz="10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 </a:t>
            </a:r>
          </a:p>
          <a:p>
            <a:pPr marL="0" marR="0" lvl="1"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S</a:t>
            </a:r>
            <a:r>
              <a:rPr lang="nl-BE" sz="1000" b="1" i="0" u="none" strike="noStrike" kern="1200" cap="none" dirty="0" smtClean="0">
                <a:ln>
                  <a:noFill/>
                </a:ln>
                <a:solidFill>
                  <a:srgbClr val="000000"/>
                </a:solidFill>
                <a:latin typeface="Liberation Sans" pitchFamily="18"/>
                <a:ea typeface="Noto Sans CJK SC Regular" pitchFamily="2"/>
                <a:cs typeface="FreeSans" pitchFamily="2"/>
              </a:rPr>
              <a:t>ample </a:t>
            </a:r>
            <a:r>
              <a:rPr lang="nl-BE" sz="1000" b="1" i="0" u="none" strike="noStrike" kern="1200" cap="none" dirty="0">
                <a:ln>
                  <a:noFill/>
                </a:ln>
                <a:solidFill>
                  <a:srgbClr val="000000"/>
                </a:solidFill>
                <a:latin typeface="Liberation Sans" pitchFamily="18"/>
                <a:ea typeface="Noto Sans CJK SC Regular" pitchFamily="2"/>
                <a:cs typeface="FreeSans" pitchFamily="2"/>
              </a:rPr>
              <a:t>1             Sample 2	   Sample 3	   Sample4</a:t>
            </a:r>
          </a:p>
          <a:p>
            <a:pPr marL="0" marR="0" lvl="0" indent="0" rtl="0" hangingPunct="0">
              <a:lnSpc>
                <a:spcPct val="94000"/>
              </a:lnSpc>
              <a:spcBef>
                <a:spcPts val="0"/>
              </a:spcBef>
              <a:spcAft>
                <a:spcPts val="0"/>
              </a:spcAft>
              <a:buNone/>
              <a:tabLst/>
            </a:pPr>
            <a:endParaRPr lang="nl-BE" sz="1000" b="1"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FBgn0000003             0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a:t>
            </a:r>
            <a:r>
              <a:rPr lang="nl-BE" sz="1000" b="0" i="0" u="none" strike="noStrike" kern="1200" cap="none" dirty="0">
                <a:ln>
                  <a:noFill/>
                </a:ln>
                <a:solidFill>
                  <a:srgbClr val="000000"/>
                </a:solidFill>
                <a:latin typeface="Liberation Sans" pitchFamily="18"/>
                <a:ea typeface="Noto Sans CJK SC Regular" pitchFamily="2"/>
                <a:cs typeface="FreeSans" pitchFamily="2"/>
              </a:rPr>
              <a:t>	            0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a:t>
            </a:r>
            <a:r>
              <a:rPr lang="nl-BE" sz="1000" b="0" i="0" u="none" strike="noStrike" kern="1200" cap="none" dirty="0">
                <a:ln>
                  <a:noFill/>
                </a:ln>
                <a:solidFill>
                  <a:srgbClr val="000000"/>
                </a:solidFill>
                <a:latin typeface="Liberation Sans" pitchFamily="18"/>
                <a:ea typeface="Noto Sans CJK SC Regular" pitchFamily="2"/>
                <a:cs typeface="FreeSans" pitchFamily="2"/>
              </a:rPr>
              <a:t>0 		           1</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FBgn0000008            76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70</a:t>
            </a:r>
            <a:r>
              <a:rPr lang="nl-BE" sz="1000" b="0" i="0" u="none" strike="noStrike" kern="1200" cap="none" dirty="0">
                <a:ln>
                  <a:noFill/>
                </a:ln>
                <a:solidFill>
                  <a:srgbClr val="000000"/>
                </a:solidFill>
                <a:latin typeface="Liberation Sans" pitchFamily="18"/>
                <a:ea typeface="Noto Sans CJK SC Regular" pitchFamily="2"/>
                <a:cs typeface="FreeSans" pitchFamily="2"/>
              </a:rPr>
              <a:t>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88</a:t>
            </a:r>
            <a:r>
              <a:rPr lang="nl-BE" sz="1000" b="0" i="0" u="none" strike="noStrike" kern="1200" cap="none" dirty="0">
                <a:ln>
                  <a:noFill/>
                </a:ln>
                <a:solidFill>
                  <a:srgbClr val="000000"/>
                </a:solidFill>
                <a:latin typeface="Liberation Sans" pitchFamily="18"/>
                <a:ea typeface="Noto Sans CJK SC Regular" pitchFamily="2"/>
                <a:cs typeface="FreeSans" pitchFamily="2"/>
              </a:rPr>
              <a:t>		         70</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FBgn0000014             0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a:t>
            </a:r>
            <a:r>
              <a:rPr lang="nl-BE" sz="1000" b="0" i="0" u="none" strike="noStrike" kern="1200" cap="none" dirty="0">
                <a:ln>
                  <a:noFill/>
                </a:ln>
                <a:solidFill>
                  <a:srgbClr val="000000"/>
                </a:solidFill>
                <a:latin typeface="Liberation Sans" pitchFamily="18"/>
                <a:ea typeface="Noto Sans CJK SC Regular" pitchFamily="2"/>
                <a:cs typeface="FreeSans" pitchFamily="2"/>
              </a:rPr>
              <a:t>0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a:t>
            </a:r>
            <a:r>
              <a:rPr lang="nl-BE" sz="1000" b="0" i="0" u="none" strike="noStrike" kern="1200" cap="none" dirty="0">
                <a:ln>
                  <a:noFill/>
                </a:ln>
                <a:solidFill>
                  <a:srgbClr val="000000"/>
                </a:solidFill>
                <a:latin typeface="Liberation Sans" pitchFamily="18"/>
                <a:ea typeface="Noto Sans CJK SC Regular" pitchFamily="2"/>
                <a:cs typeface="FreeSans" pitchFamily="2"/>
              </a:rPr>
              <a:t>0		           0</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FBgn0000015             1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a:t>
            </a:r>
            <a:r>
              <a:rPr lang="nl-BE" sz="1000" b="0" i="0" u="none" strike="noStrike" kern="1200" cap="none" dirty="0">
                <a:ln>
                  <a:noFill/>
                </a:ln>
                <a:solidFill>
                  <a:srgbClr val="000000"/>
                </a:solidFill>
                <a:latin typeface="Liberation Sans" pitchFamily="18"/>
                <a:ea typeface="Noto Sans CJK SC Regular" pitchFamily="2"/>
                <a:cs typeface="FreeSans" pitchFamily="2"/>
              </a:rPr>
              <a:t>	            2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0	</a:t>
            </a:r>
            <a:r>
              <a:rPr lang="nl-BE" sz="1000" b="0" i="0" u="none" strike="noStrike" kern="1200" cap="none" dirty="0">
                <a:ln>
                  <a:noFill/>
                </a:ln>
                <a:solidFill>
                  <a:srgbClr val="000000"/>
                </a:solidFill>
                <a:latin typeface="Liberation Sans" pitchFamily="18"/>
                <a:ea typeface="Noto Sans CJK SC Regular" pitchFamily="2"/>
                <a:cs typeface="FreeSans" pitchFamily="2"/>
              </a:rPr>
              <a:t>	           0</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FBgn0000017        3564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3150</a:t>
            </a:r>
            <a:r>
              <a:rPr lang="nl-BE" sz="1000" b="0" i="0" u="none" strike="noStrike" kern="1200" cap="none" dirty="0">
                <a:ln>
                  <a:noFill/>
                </a:ln>
                <a:solidFill>
                  <a:srgbClr val="000000"/>
                </a:solidFill>
                <a:latin typeface="Liberation Sans" pitchFamily="18"/>
                <a:ea typeface="Noto Sans CJK SC Regular" pitchFamily="2"/>
                <a:cs typeface="FreeSans" pitchFamily="2"/>
              </a:rPr>
              <a:t>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3072</a:t>
            </a:r>
            <a:r>
              <a:rPr lang="nl-BE" sz="1000" b="0" i="0" u="none" strike="noStrike" kern="1200" cap="none" dirty="0">
                <a:ln>
                  <a:noFill/>
                </a:ln>
                <a:solidFill>
                  <a:srgbClr val="000000"/>
                </a:solidFill>
                <a:latin typeface="Liberation Sans" pitchFamily="18"/>
                <a:ea typeface="Noto Sans CJK SC Regular" pitchFamily="2"/>
                <a:cs typeface="FreeSans" pitchFamily="2"/>
              </a:rPr>
              <a:t>		     3334</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FBgn0000018          245		        310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299</a:t>
            </a:r>
            <a:r>
              <a:rPr lang="nl-BE" sz="1000" b="0" i="0" u="none" strike="noStrike" kern="1200" cap="none" dirty="0">
                <a:ln>
                  <a:noFill/>
                </a:ln>
                <a:solidFill>
                  <a:srgbClr val="000000"/>
                </a:solidFill>
                <a:latin typeface="Liberation Sans" pitchFamily="18"/>
                <a:ea typeface="Noto Sans CJK SC Regular" pitchFamily="2"/>
                <a:cs typeface="FreeSans" pitchFamily="2"/>
              </a:rPr>
              <a:t>		       308</a:t>
            </a:r>
          </a:p>
          <a:p>
            <a:pPr marL="0" marR="0" lvl="0" indent="0" rtl="0" hangingPunct="0">
              <a:lnSpc>
                <a:spcPct val="94000"/>
              </a:lnSpc>
              <a:spcBef>
                <a:spcPts val="0"/>
              </a:spcBef>
              <a:spcAft>
                <a:spcPts val="0"/>
              </a:spcAft>
              <a:buNone/>
              <a:tabLst/>
            </a:pPr>
            <a:endParaRPr lang="nl-BE" sz="10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pPr>
            <a:r>
              <a:rPr lang="nl-BE" sz="1000" b="0" i="0" u="none" strike="noStrike" kern="1200" cap="none" dirty="0" err="1">
                <a:ln>
                  <a:noFill/>
                </a:ln>
                <a:solidFill>
                  <a:srgbClr val="000000"/>
                </a:solidFill>
                <a:latin typeface="Liberation Sans" pitchFamily="18"/>
                <a:ea typeface="Noto Sans CJK SC Regular" pitchFamily="2"/>
                <a:cs typeface="FreeSans" pitchFamily="2"/>
              </a:rPr>
              <a:t>Normalized</a:t>
            </a:r>
            <a:r>
              <a:rPr lang="nl-BE" sz="1000" b="0" i="0" u="none" strike="noStrike" kern="1200" cap="none" dirty="0">
                <a:ln>
                  <a:noFill/>
                </a:ln>
                <a:solidFill>
                  <a:srgbClr val="000000"/>
                </a:solidFill>
                <a:latin typeface="Liberation Sans" pitchFamily="18"/>
                <a:ea typeface="Noto Sans CJK SC Regular" pitchFamily="2"/>
                <a:cs typeface="FreeSans" pitchFamily="2"/>
              </a:rPr>
              <a:t> </a:t>
            </a:r>
            <a:r>
              <a:rPr lang="nl-BE" sz="1000" b="0" i="0" u="none" strike="noStrike" kern="1200" cap="none" dirty="0" err="1">
                <a:ln>
                  <a:noFill/>
                </a:ln>
                <a:solidFill>
                  <a:srgbClr val="000000"/>
                </a:solidFill>
                <a:latin typeface="Liberation Sans" pitchFamily="18"/>
                <a:ea typeface="Noto Sans CJK SC Regular" pitchFamily="2"/>
                <a:cs typeface="FreeSans" pitchFamily="2"/>
              </a:rPr>
              <a:t>counts</a:t>
            </a:r>
            <a:endParaRPr lang="nl-BE" sz="10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endParaRPr lang="nl-BE" sz="1000" b="1"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endParaRPr lang="nl-BE" sz="1000" b="1" i="0" u="none" strike="noStrike" kern="1200" cap="none" dirty="0">
              <a:ln>
                <a:noFill/>
              </a:ln>
              <a:solidFill>
                <a:srgbClr val="000000"/>
              </a:solidFill>
              <a:latin typeface="Liberation Sans" pitchFamily="18"/>
              <a:ea typeface="Noto Sans CJK SC Regular" pitchFamily="2"/>
              <a:cs typeface="FreeSans" pitchFamily="2"/>
            </a:endParaRPr>
          </a:p>
          <a:p>
            <a:pPr marL="0" marR="0" lvl="1" indent="0" rtl="0" hangingPunct="0">
              <a:lnSpc>
                <a:spcPct val="94000"/>
              </a:lnSpc>
              <a:spcBef>
                <a:spcPts val="0"/>
              </a:spcBef>
              <a:spcAft>
                <a:spcPts val="0"/>
              </a:spcAft>
              <a:buClr>
                <a:srgbClr val="FFFFFF"/>
              </a:buClr>
              <a:buSzPct val="100000"/>
              <a:buFont typeface="Arial" pitchFamily="18"/>
              <a:buChar char="•"/>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1" i="0" u="none" strike="noStrike" kern="1200" cap="none" dirty="0">
                <a:ln>
                  <a:noFill/>
                </a:ln>
                <a:solidFill>
                  <a:srgbClr val="000000"/>
                </a:solidFill>
                <a:latin typeface="Liberation Sans" pitchFamily="18"/>
                <a:ea typeface="Noto Sans CJK SC Regular" pitchFamily="2"/>
                <a:cs typeface="FreeSans" pitchFamily="2"/>
              </a:rPr>
              <a:t>		Sample 1	Sample 2	Sample 3	Sample4</a:t>
            </a:r>
          </a:p>
          <a:p>
            <a:pPr marL="0" marR="0" lvl="0" indent="0" rtl="0" hangingPunct="0">
              <a:lnSpc>
                <a:spcPct val="94000"/>
              </a:lnSpc>
              <a:spcBef>
                <a:spcPts val="0"/>
              </a:spcBef>
              <a:spcAft>
                <a:spcPts val="0"/>
              </a:spcAft>
              <a:buNone/>
              <a:tabLst/>
            </a:pPr>
            <a:endParaRPr lang="nl-BE" sz="1000" b="1"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FBgn0000003		      0.00		      0.00		      0.0		   	   0.897	    </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FBgn0000008		    87.05		    69.27		    86.1		   	 62.803</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FBgn0000014		      0.00		      0.00		      0.0		      	   0.000</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FBgn0000015		      1.15		      1.98		      0.0		      	   0.000</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FBgn0000017		4082.02		3116.93		3004.5		</a:t>
            </a:r>
            <a:r>
              <a:rPr lang="nl-BE" sz="1000" b="0" i="0" u="none" strike="noStrike" kern="1200" cap="none" dirty="0" smtClean="0">
                <a:ln>
                  <a:noFill/>
                </a:ln>
                <a:solidFill>
                  <a:srgbClr val="000000"/>
                </a:solidFill>
                <a:latin typeface="Liberation Sans" pitchFamily="18"/>
                <a:ea typeface="Noto Sans CJK SC Regular" pitchFamily="2"/>
                <a:cs typeface="FreeSans" pitchFamily="2"/>
              </a:rPr>
              <a:t>            </a:t>
            </a:r>
            <a:r>
              <a:rPr lang="nl-BE" sz="1000" b="0" i="0" u="none" strike="noStrike" kern="1200" cap="none" dirty="0">
                <a:ln>
                  <a:noFill/>
                </a:ln>
                <a:solidFill>
                  <a:srgbClr val="000000"/>
                </a:solidFill>
                <a:latin typeface="Liberation Sans" pitchFamily="18"/>
                <a:ea typeface="Noto Sans CJK SC Regular" pitchFamily="2"/>
                <a:cs typeface="FreeSans" pitchFamily="2"/>
              </a:rPr>
              <a:t>2991.238</a:t>
            </a:r>
          </a:p>
          <a:p>
            <a:pPr marL="0" marR="0" lvl="0" indent="0" rtl="0" hangingPunct="0">
              <a:lnSpc>
                <a:spcPct val="94000"/>
              </a:lnSpc>
              <a:spcBef>
                <a:spcPts val="0"/>
              </a:spcBef>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 pos="9601200" algn="l"/>
                <a:tab pos="10058400" algn="l"/>
                <a:tab pos="10515600" algn="l"/>
              </a:tabLst>
            </a:pPr>
            <a:r>
              <a:rPr lang="nl-BE" sz="1000" b="0" i="0" u="none" strike="noStrike" kern="1200" cap="none" dirty="0">
                <a:ln>
                  <a:noFill/>
                </a:ln>
                <a:solidFill>
                  <a:srgbClr val="000000"/>
                </a:solidFill>
                <a:latin typeface="Liberation Sans" pitchFamily="18"/>
                <a:ea typeface="Noto Sans CJK SC Regular" pitchFamily="2"/>
                <a:cs typeface="FreeSans" pitchFamily="2"/>
              </a:rPr>
              <a:t>FBgn0000018		  280.61		  306.75		  292.4			276.335</a:t>
            </a:r>
          </a:p>
          <a:p>
            <a:pPr marL="0" marR="0" lvl="0" indent="0" rtl="0" hangingPunct="0">
              <a:lnSpc>
                <a:spcPct val="94000"/>
              </a:lnSpc>
              <a:spcBef>
                <a:spcPts val="0"/>
              </a:spcBef>
              <a:spcAft>
                <a:spcPts val="0"/>
              </a:spcAft>
              <a:buNone/>
              <a:tabLst/>
            </a:pPr>
            <a:endParaRPr lang="nl-BE" sz="10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pPr>
            <a:endParaRPr lang="nl-BE" sz="10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pPr>
            <a:endParaRPr lang="nl-BE" sz="10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pPr>
            <a:endParaRPr lang="nl-BE" sz="1800" b="0" i="0" u="none" strike="noStrike" kern="1200" cap="none" dirty="0">
              <a:ln>
                <a:noFill/>
              </a:ln>
              <a:solidFill>
                <a:srgbClr val="000000"/>
              </a:solidFill>
              <a:latin typeface="Liberation Sans" pitchFamily="18"/>
              <a:ea typeface="Noto Sans CJK SC Regular" pitchFamily="2"/>
              <a:cs typeface="FreeSans" pitchFamily="2"/>
            </a:endParaRPr>
          </a:p>
          <a:p>
            <a:pPr marL="0" marR="0" lvl="0" indent="0" rtl="0" hangingPunct="0">
              <a:lnSpc>
                <a:spcPct val="94000"/>
              </a:lnSpc>
              <a:spcBef>
                <a:spcPts val="0"/>
              </a:spcBef>
              <a:spcAft>
                <a:spcPts val="0"/>
              </a:spcAft>
              <a:buNone/>
              <a:tabLst/>
            </a:pPr>
            <a:endParaRPr lang="nl-BE" sz="1800" b="0" i="0" u="none" strike="noStrike" kern="1200" cap="none" dirty="0">
              <a:ln>
                <a:noFill/>
              </a:ln>
              <a:solidFill>
                <a:srgbClr val="000000"/>
              </a:solidFill>
              <a:latin typeface="Liberation Sans" pitchFamily="18"/>
              <a:ea typeface="Noto Sans CJK SC Regular" pitchFamily="2"/>
              <a:cs typeface="FreeSans" pitchFamily="2"/>
            </a:endParaRPr>
          </a:p>
        </p:txBody>
      </p:sp>
      <p:sp>
        <p:nvSpPr>
          <p:cNvPr id="4" name="Rounded Rectangle 1"/>
          <p:cNvSpPr/>
          <p:nvPr/>
        </p:nvSpPr>
        <p:spPr>
          <a:xfrm>
            <a:off x="2804040" y="2011680"/>
            <a:ext cx="3505319"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B8FF">
              <a:alpha val="13000"/>
            </a:srgbClr>
          </a:solid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cxnSp>
        <p:nvCxnSpPr>
          <p:cNvPr id="5" name="Straight Arrow Connector 4"/>
          <p:cNvCxnSpPr>
            <a:stCxn id="4" idx="1"/>
          </p:cNvCxnSpPr>
          <p:nvPr/>
        </p:nvCxnSpPr>
        <p:spPr>
          <a:xfrm flipV="1">
            <a:off x="6309360" y="2200319"/>
            <a:ext cx="328320" cy="39961"/>
          </a:xfrm>
          <a:prstGeom prst="straightConnector1">
            <a:avLst/>
          </a:prstGeom>
          <a:noFill/>
          <a:ln w="9360" cap="sq">
            <a:solidFill>
              <a:srgbClr val="000000"/>
            </a:solidFill>
            <a:prstDash val="solid"/>
            <a:miter/>
            <a:tailEnd type="arrow"/>
          </a:ln>
        </p:spPr>
      </p:cxnSp>
      <p:sp>
        <p:nvSpPr>
          <p:cNvPr id="6" name="TextBox 6"/>
          <p:cNvSpPr/>
          <p:nvPr/>
        </p:nvSpPr>
        <p:spPr>
          <a:xfrm>
            <a:off x="6626160" y="2047680"/>
            <a:ext cx="1165320" cy="307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400" b="0" i="0" u="none" strike="noStrike" kern="1200" cap="none">
                <a:ln>
                  <a:noFill/>
                </a:ln>
                <a:solidFill>
                  <a:srgbClr val="000000"/>
                </a:solidFill>
                <a:latin typeface="Liberation Sans" pitchFamily="18"/>
                <a:ea typeface="Noto Sans CJK SC Regular" pitchFamily="2"/>
                <a:cs typeface="FreeSans" pitchFamily="2"/>
              </a:rPr>
              <a:t>Size factors</a:t>
            </a:r>
          </a:p>
        </p:txBody>
      </p:sp>
      <p:sp>
        <p:nvSpPr>
          <p:cNvPr id="7" name="Oval 8"/>
          <p:cNvSpPr/>
          <p:nvPr/>
        </p:nvSpPr>
        <p:spPr>
          <a:xfrm>
            <a:off x="1630017" y="3001430"/>
            <a:ext cx="304920" cy="1522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9360" cap="sq">
            <a:solidFill>
              <a:srgbClr val="FF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 name="Oval 12"/>
          <p:cNvSpPr/>
          <p:nvPr/>
        </p:nvSpPr>
        <p:spPr>
          <a:xfrm>
            <a:off x="1934937" y="4647538"/>
            <a:ext cx="609480" cy="1522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9360" cap="sq">
            <a:solidFill>
              <a:srgbClr val="FF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9" name="TextBox 9"/>
          <p:cNvSpPr/>
          <p:nvPr/>
        </p:nvSpPr>
        <p:spPr>
          <a:xfrm>
            <a:off x="6733346" y="5385246"/>
            <a:ext cx="198108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Regular" pitchFamily="2"/>
                <a:cs typeface="FreeSans" pitchFamily="2"/>
              </a:rPr>
              <a:t>76/0.873 = 87.05</a:t>
            </a:r>
          </a:p>
        </p:txBody>
      </p:sp>
      <p:sp>
        <p:nvSpPr>
          <p:cNvPr id="10" name="Oval 10"/>
          <p:cNvSpPr/>
          <p:nvPr/>
        </p:nvSpPr>
        <p:spPr>
          <a:xfrm>
            <a:off x="5951520" y="3071520"/>
            <a:ext cx="304560" cy="30492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B050"/>
          </a:solid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1" name="Oval 15"/>
          <p:cNvSpPr/>
          <p:nvPr/>
        </p:nvSpPr>
        <p:spPr>
          <a:xfrm>
            <a:off x="6560999" y="2995560"/>
            <a:ext cx="366839" cy="380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B050"/>
          </a:solid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 name="Oval 16"/>
          <p:cNvSpPr/>
          <p:nvPr/>
        </p:nvSpPr>
        <p:spPr>
          <a:xfrm>
            <a:off x="7234200" y="2917800"/>
            <a:ext cx="501480" cy="458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B050"/>
          </a:solid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3" name="Oval 17"/>
          <p:cNvSpPr/>
          <p:nvPr/>
        </p:nvSpPr>
        <p:spPr>
          <a:xfrm>
            <a:off x="8000999" y="2765160"/>
            <a:ext cx="685799" cy="6112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B050"/>
          </a:solidFill>
          <a:ln w="9360" cap="sq">
            <a:solidFill>
              <a:srgbClr val="000000"/>
            </a:solidFill>
            <a:prstDash val="solid"/>
            <a:miter/>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4" name="TextBox 11"/>
          <p:cNvSpPr/>
          <p:nvPr/>
        </p:nvSpPr>
        <p:spPr>
          <a:xfrm>
            <a:off x="6775200" y="3605039"/>
            <a:ext cx="114300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Library sizes</a:t>
            </a:r>
          </a:p>
        </p:txBody>
      </p:sp>
      <p:sp>
        <p:nvSpPr>
          <p:cNvPr id="15" name="TextBox 20"/>
          <p:cNvSpPr/>
          <p:nvPr/>
        </p:nvSpPr>
        <p:spPr>
          <a:xfrm>
            <a:off x="5894280" y="3404880"/>
            <a:ext cx="41904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1</a:t>
            </a:r>
          </a:p>
        </p:txBody>
      </p:sp>
      <p:sp>
        <p:nvSpPr>
          <p:cNvPr id="16" name="TextBox 21"/>
          <p:cNvSpPr/>
          <p:nvPr/>
        </p:nvSpPr>
        <p:spPr>
          <a:xfrm>
            <a:off x="6540480" y="3416040"/>
            <a:ext cx="41904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2</a:t>
            </a:r>
          </a:p>
        </p:txBody>
      </p:sp>
      <p:sp>
        <p:nvSpPr>
          <p:cNvPr id="17" name="TextBox 22"/>
          <p:cNvSpPr/>
          <p:nvPr/>
        </p:nvSpPr>
        <p:spPr>
          <a:xfrm>
            <a:off x="7270560" y="3408120"/>
            <a:ext cx="41904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3</a:t>
            </a:r>
          </a:p>
        </p:txBody>
      </p:sp>
      <p:sp>
        <p:nvSpPr>
          <p:cNvPr id="18" name="TextBox 23"/>
          <p:cNvSpPr/>
          <p:nvPr/>
        </p:nvSpPr>
        <p:spPr>
          <a:xfrm>
            <a:off x="8134200" y="3408120"/>
            <a:ext cx="419040"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cap="none">
                <a:ln>
                  <a:noFill/>
                </a:ln>
                <a:solidFill>
                  <a:srgbClr val="000000"/>
                </a:solidFill>
                <a:latin typeface="Liberation Sans" pitchFamily="18"/>
                <a:ea typeface="Noto Sans CJK SC Regular" pitchFamily="2"/>
                <a:cs typeface="FreeSans" pitchFamily="2"/>
              </a:rPr>
              <a:t>4</a:t>
            </a:r>
          </a:p>
        </p:txBody>
      </p:sp>
    </p:spTree>
    <p:extLst>
      <p:ext uri="{BB962C8B-B14F-4D97-AF65-F5344CB8AC3E}">
        <p14:creationId xmlns:p14="http://schemas.microsoft.com/office/powerpoint/2010/main" val="69975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25560" y="-4608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2. Downstream Analysis</a:t>
            </a:r>
            <a:endParaRPr lang="en-US" sz="1800" b="0" strike="noStrike" spc="-1">
              <a:solidFill>
                <a:srgbClr val="292934"/>
              </a:solidFill>
              <a:uFill>
                <a:solidFill>
                  <a:srgbClr val="FFFFFF"/>
                </a:solidFill>
              </a:uFill>
              <a:latin typeface="Arial"/>
            </a:endParaRPr>
          </a:p>
        </p:txBody>
      </p:sp>
      <p:sp>
        <p:nvSpPr>
          <p:cNvPr id="138" name="TextShape 2"/>
          <p:cNvSpPr txBox="1"/>
          <p:nvPr/>
        </p:nvSpPr>
        <p:spPr>
          <a:xfrm>
            <a:off x="365760" y="914400"/>
            <a:ext cx="8229600" cy="725400"/>
          </a:xfrm>
          <a:prstGeom prst="rect">
            <a:avLst/>
          </a:prstGeom>
          <a:noFill/>
          <a:ln>
            <a:noFill/>
          </a:ln>
        </p:spPr>
        <p:txBody>
          <a:bodyPr lIns="90000" tIns="45000" rIns="90000" bIns="45000"/>
          <a:lstStyle/>
          <a:p>
            <a:pPr algn="ctr"/>
            <a:r>
              <a:rPr lang="en-US" sz="1500" b="0" i="1" strike="noStrike" spc="-1">
                <a:solidFill>
                  <a:srgbClr val="000000"/>
                </a:solidFill>
                <a:uFill>
                  <a:solidFill>
                    <a:srgbClr val="FFFFFF"/>
                  </a:solidFill>
                </a:uFill>
                <a:latin typeface="Arial"/>
                <a:ea typeface="Arial"/>
              </a:rPr>
              <a:t>Reviewer: “The transcriptional and proteomic profiling experiments propose some interesting followup pathways for further analysis that may shed light on the mechanisms underlying these conditions.</a:t>
            </a:r>
            <a:r>
              <a:rPr lang="en-US" sz="1000" b="0" i="1" strike="noStrike" spc="-1">
                <a:solidFill>
                  <a:srgbClr val="000000"/>
                </a:solidFill>
                <a:uFill>
                  <a:solidFill>
                    <a:srgbClr val="FFFFFF"/>
                  </a:solidFill>
                </a:uFill>
                <a:latin typeface="Arial"/>
                <a:ea typeface="Arial"/>
              </a:rPr>
              <a:t> “</a:t>
            </a:r>
            <a:endParaRPr lang="en-US" sz="1800" b="0" strike="noStrike" spc="-1">
              <a:solidFill>
                <a:srgbClr val="000000"/>
              </a:solidFill>
              <a:uFill>
                <a:solidFill>
                  <a:srgbClr val="FFFFFF"/>
                </a:solidFill>
              </a:uFill>
              <a:latin typeface="Arial"/>
            </a:endParaRPr>
          </a:p>
        </p:txBody>
      </p:sp>
      <p:pic>
        <p:nvPicPr>
          <p:cNvPr id="139" name="Picture 138"/>
          <p:cNvPicPr/>
          <p:nvPr/>
        </p:nvPicPr>
        <p:blipFill>
          <a:blip r:embed="rId2"/>
          <a:stretch/>
        </p:blipFill>
        <p:spPr>
          <a:xfrm>
            <a:off x="2377440" y="1886040"/>
            <a:ext cx="4483800" cy="3966120"/>
          </a:xfrm>
          <a:prstGeom prst="rect">
            <a:avLst/>
          </a:prstGeom>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p:nvPr/>
        </p:nvSpPr>
        <p:spPr>
          <a:xfrm>
            <a:off x="640080" y="822960"/>
            <a:ext cx="8229600" cy="58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9800" rIns="0" bIns="0" anchor="ctr" anchorCtr="0" compatLnSpc="0">
            <a:noAutofit/>
          </a:bodyPr>
          <a:lstStyle/>
          <a:p>
            <a:pPr marL="0" marR="0" lvl="0" indent="0" algn="ctr" rtl="0" hangingPunct="0">
              <a:lnSpc>
                <a:spcPct val="94000"/>
              </a:lnSpc>
              <a:spcBef>
                <a:spcPts val="0"/>
              </a:spcBef>
              <a:spcAft>
                <a:spcPts val="0"/>
              </a:spcAft>
              <a:buNone/>
              <a:tabLst/>
            </a:pPr>
            <a:r>
              <a:rPr lang="nl-BE" sz="2600" b="0" i="0" u="none" strike="noStrike" kern="1200" cap="none">
                <a:ln>
                  <a:noFill/>
                </a:ln>
                <a:solidFill>
                  <a:srgbClr val="0066CC"/>
                </a:solidFill>
                <a:latin typeface="Liberation Sans" pitchFamily="18"/>
                <a:ea typeface="Noto Sans CJK SC Regular" pitchFamily="2"/>
                <a:cs typeface="FreeSans" pitchFamily="2"/>
              </a:rPr>
              <a:t>More on Counting and Normalization</a:t>
            </a:r>
          </a:p>
        </p:txBody>
      </p:sp>
      <p:sp>
        <p:nvSpPr>
          <p:cNvPr id="3" name="Text Box 2"/>
          <p:cNvSpPr/>
          <p:nvPr/>
        </p:nvSpPr>
        <p:spPr>
          <a:xfrm>
            <a:off x="461520" y="1659599"/>
            <a:ext cx="6342120" cy="2489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55440" rIns="90000" bIns="45000" anchor="t" anchorCtr="0" compatLnSpc="0">
            <a:noAutofit/>
          </a:bodyPr>
          <a:lstStyle/>
          <a:p>
            <a:pPr marL="0" marR="0" lvl="0" indent="0" rtl="0" hangingPunct="0">
              <a:lnSpc>
                <a:spcPct val="94000"/>
              </a:lnSpc>
              <a:spcBef>
                <a:spcPts val="0"/>
              </a:spcBef>
              <a:spcAft>
                <a:spcPts val="0"/>
              </a:spcAft>
              <a:buNone/>
              <a:tabLst/>
            </a:pPr>
            <a:endParaRPr lang="nl-BE" sz="1400" b="0" i="0" u="none" strike="noStrike" kern="1200" cap="none">
              <a:ln>
                <a:noFill/>
              </a:ln>
              <a:solidFill>
                <a:srgbClr val="000000"/>
              </a:solidFill>
              <a:latin typeface="Liberation Sans" pitchFamily="18"/>
              <a:ea typeface="Arial" pitchFamily="18"/>
              <a:cs typeface="Arial" pitchFamily="18"/>
            </a:endParaRPr>
          </a:p>
          <a:p>
            <a:pPr marL="0" marR="0" lvl="0" indent="0" rtl="0" hangingPunct="0">
              <a:lnSpc>
                <a:spcPct val="94000"/>
              </a:lnSpc>
              <a:spcBef>
                <a:spcPts val="0"/>
              </a:spcBef>
              <a:spcAft>
                <a:spcPts val="0"/>
              </a:spcAft>
              <a:buNone/>
              <a:tabLst/>
            </a:pPr>
            <a:endParaRPr lang="nl-BE" sz="1400" b="0" i="0" u="none" strike="noStrike" kern="1200" cap="none">
              <a:ln>
                <a:noFill/>
              </a:ln>
              <a:solidFill>
                <a:srgbClr val="000000"/>
              </a:solidFill>
              <a:latin typeface="Liberation Sans" pitchFamily="18"/>
              <a:ea typeface="Arial" pitchFamily="18"/>
              <a:cs typeface="Arial" pitchFamily="18"/>
            </a:endParaRPr>
          </a:p>
          <a:p>
            <a:pPr marL="0" marR="0" lvl="0" indent="0" rtl="0" hangingPunct="0">
              <a:lnSpc>
                <a:spcPct val="94000"/>
              </a:lnSpc>
              <a:spcBef>
                <a:spcPts val="0"/>
              </a:spcBef>
              <a:spcAft>
                <a:spcPts val="0"/>
              </a:spcAft>
              <a:buNone/>
              <a:tabLst/>
            </a:pPr>
            <a:endParaRPr lang="nl-BE" sz="1400" b="0" i="0" u="none" strike="noStrike" kern="1200" cap="none">
              <a:ln>
                <a:noFill/>
              </a:ln>
              <a:solidFill>
                <a:srgbClr val="000000"/>
              </a:solidFill>
              <a:latin typeface="Liberation Sans" pitchFamily="18"/>
              <a:ea typeface="Arial" pitchFamily="18"/>
              <a:cs typeface="Arial" pitchFamily="18"/>
            </a:endParaRPr>
          </a:p>
          <a:p>
            <a:pPr marL="0" marR="0" lvl="0" indent="0" rtl="0" hangingPunct="0">
              <a:lnSpc>
                <a:spcPct val="94000"/>
              </a:lnSpc>
              <a:spcBef>
                <a:spcPts val="0"/>
              </a:spcBef>
              <a:spcAft>
                <a:spcPts val="0"/>
              </a:spcAft>
              <a:buNone/>
              <a:tabLst/>
            </a:pPr>
            <a:endParaRPr lang="nl-BE" sz="1600" b="0" i="0" u="none" strike="noStrike" kern="1200" cap="none">
              <a:ln>
                <a:noFill/>
              </a:ln>
              <a:solidFill>
                <a:srgbClr val="000000"/>
              </a:solidFill>
              <a:latin typeface="Liberation Sans" pitchFamily="18"/>
              <a:ea typeface="Arial" pitchFamily="18"/>
              <a:cs typeface="Arial" pitchFamily="18"/>
            </a:endParaRPr>
          </a:p>
          <a:p>
            <a:pPr marL="0" marR="0" lvl="0" indent="0" rtl="0" hangingPunct="0">
              <a:lnSpc>
                <a:spcPct val="94000"/>
              </a:lnSpc>
              <a:spcBef>
                <a:spcPts val="0"/>
              </a:spcBef>
              <a:spcAft>
                <a:spcPts val="0"/>
              </a:spcAft>
              <a:buClr>
                <a:srgbClr val="000000"/>
              </a:buClr>
              <a:buSzPct val="45000"/>
              <a:buFont typeface="Wingdings" pitchFamily="2"/>
              <a:buChar char=""/>
              <a:tabLst/>
            </a:pPr>
            <a:r>
              <a:rPr lang="nl-BE" sz="1600" b="0" i="0" u="none" strike="noStrike" kern="1200" cap="none">
                <a:ln>
                  <a:noFill/>
                </a:ln>
                <a:solidFill>
                  <a:srgbClr val="000000"/>
                </a:solidFill>
                <a:latin typeface="Liberation Sans" pitchFamily="18"/>
                <a:ea typeface="Arial" pitchFamily="18"/>
                <a:cs typeface="Arial" pitchFamily="18"/>
              </a:rPr>
              <a:t>Possible extra normalization:</a:t>
            </a:r>
          </a:p>
          <a:p>
            <a:pPr marL="0" marR="0" lvl="0" indent="0" rtl="0" hangingPunct="0">
              <a:lnSpc>
                <a:spcPct val="94000"/>
              </a:lnSpc>
              <a:spcBef>
                <a:spcPts val="0"/>
              </a:spcBef>
              <a:spcAft>
                <a:spcPts val="0"/>
              </a:spcAft>
              <a:buClr>
                <a:srgbClr val="000000"/>
              </a:buClr>
              <a:buSzPct val="45000"/>
              <a:buFont typeface="Wingdings" pitchFamily="2"/>
              <a:buChar char=""/>
              <a:tabLst/>
            </a:pPr>
            <a:endParaRPr lang="nl-BE" sz="1600" b="0" i="0" u="none" strike="noStrike" kern="1200" cap="none">
              <a:ln>
                <a:noFill/>
              </a:ln>
              <a:solidFill>
                <a:srgbClr val="000000"/>
              </a:solidFill>
              <a:latin typeface="Liberation Sans" pitchFamily="18"/>
              <a:ea typeface="Noto Sans CJK SC Regular" pitchFamily="2"/>
              <a:cs typeface="FreeSans" pitchFamily="2"/>
            </a:endParaRPr>
          </a:p>
          <a:p>
            <a:pPr marL="0" marR="0" lvl="1" indent="0" algn="l" rtl="0" hangingPunct="0">
              <a:lnSpc>
                <a:spcPct val="94000"/>
              </a:lnSpc>
              <a:spcBef>
                <a:spcPts val="0"/>
              </a:spcBef>
              <a:spcAft>
                <a:spcPts val="0"/>
              </a:spcAft>
              <a:buClr>
                <a:srgbClr val="000000"/>
              </a:buClr>
              <a:buSzPct val="45000"/>
              <a:buFont typeface="Wingdings" pitchFamily="2"/>
              <a:buChar char=""/>
              <a:tabLst/>
            </a:pPr>
            <a:r>
              <a:rPr lang="nl-BE" sz="1200" b="0" i="0" u="none" strike="noStrike" kern="1200" cap="none" baseline="0">
                <a:ln>
                  <a:noFill/>
                </a:ln>
                <a:solidFill>
                  <a:srgbClr val="000000"/>
                </a:solidFill>
                <a:latin typeface="Arial" pitchFamily="18"/>
                <a:ea typeface="Droid Sans Fallback" pitchFamily="2"/>
                <a:cs typeface="Droid Sans Fallback" pitchFamily="2"/>
              </a:rPr>
              <a:t> Longer transcripts are more likely to have sequences mapped to their genes</a:t>
            </a:r>
          </a:p>
          <a:p>
            <a:pPr marL="212400" marR="0" lvl="0" indent="-212400" rtl="0" hangingPunct="0">
              <a:lnSpc>
                <a:spcPct val="94000"/>
              </a:lnSpc>
              <a:spcBef>
                <a:spcPts val="0"/>
              </a:spcBef>
              <a:spcAft>
                <a:spcPts val="0"/>
              </a:spcAft>
              <a:buNone/>
              <a:tabLst/>
            </a:pPr>
            <a:endParaRPr lang="nl-BE" sz="1600" b="0" i="0" u="none" strike="noStrike" kern="1200" cap="none">
              <a:ln>
                <a:noFill/>
              </a:ln>
              <a:solidFill>
                <a:srgbClr val="000000"/>
              </a:solidFill>
              <a:latin typeface="Liberation Sans" pitchFamily="18"/>
              <a:ea typeface="Noto Sans CJK SC Regular" pitchFamily="2"/>
              <a:cs typeface="FreeSans" pitchFamily="2"/>
            </a:endParaRPr>
          </a:p>
          <a:p>
            <a:pPr marL="0" marR="0" lvl="2" indent="0" algn="l" rtl="0" hangingPunct="0">
              <a:lnSpc>
                <a:spcPct val="94000"/>
              </a:lnSpc>
              <a:spcBef>
                <a:spcPts val="0"/>
              </a:spcBef>
              <a:spcAft>
                <a:spcPts val="0"/>
              </a:spcAft>
              <a:buClr>
                <a:srgbClr val="000000"/>
              </a:buClr>
              <a:buSzPct val="45000"/>
              <a:buFont typeface="Wingdings" pitchFamily="2"/>
              <a:buChar char=""/>
              <a:tabLst/>
            </a:pPr>
            <a:r>
              <a:rPr lang="nl-BE" sz="1200" b="0" i="0" u="none" strike="noStrike" kern="1200" cap="none" baseline="0">
                <a:ln>
                  <a:noFill/>
                </a:ln>
                <a:solidFill>
                  <a:srgbClr val="FF0000"/>
                </a:solidFill>
                <a:latin typeface="Arial" pitchFamily="18"/>
                <a:ea typeface="Droid Sans Fallback" pitchFamily="2"/>
                <a:cs typeface="Droid Sans Fallback" pitchFamily="2"/>
              </a:rPr>
              <a:t> Higher counts</a:t>
            </a:r>
            <a:r>
              <a:rPr lang="nl-BE" sz="1200" b="0" i="0" u="none" strike="noStrike" kern="1200" cap="none" baseline="0">
                <a:ln>
                  <a:noFill/>
                </a:ln>
                <a:solidFill>
                  <a:srgbClr val="000000"/>
                </a:solidFill>
                <a:latin typeface="Arial" pitchFamily="18"/>
                <a:ea typeface="Droid Sans Fallback" pitchFamily="2"/>
                <a:cs typeface="Droid Sans Fallback" pitchFamily="2"/>
              </a:rPr>
              <a:t>, biasing comparisons between transcripts of different lengths.</a:t>
            </a:r>
          </a:p>
          <a:p>
            <a:pPr marL="212400" marR="0" lvl="0" indent="-212400" rtl="0" hangingPunct="0">
              <a:lnSpc>
                <a:spcPct val="94000"/>
              </a:lnSpc>
              <a:spcBef>
                <a:spcPts val="0"/>
              </a:spcBef>
              <a:spcAft>
                <a:spcPts val="0"/>
              </a:spcAft>
              <a:buNone/>
              <a:tabLst/>
            </a:pPr>
            <a:endParaRPr lang="nl-BE" sz="1600" b="0" i="0" u="none" strike="noStrike" kern="1200" cap="none">
              <a:ln>
                <a:noFill/>
              </a:ln>
              <a:solidFill>
                <a:srgbClr val="000000"/>
              </a:solidFill>
              <a:latin typeface="Liberation Sans" pitchFamily="18"/>
              <a:ea typeface="Noto Sans CJK SC Regular" pitchFamily="2"/>
              <a:cs typeface="FreeSans" pitchFamily="2"/>
            </a:endParaRPr>
          </a:p>
          <a:p>
            <a:pPr marL="0" marR="0" lvl="1" indent="0" algn="l" rtl="0" hangingPunct="0">
              <a:lnSpc>
                <a:spcPct val="94000"/>
              </a:lnSpc>
              <a:spcBef>
                <a:spcPts val="0"/>
              </a:spcBef>
              <a:spcAft>
                <a:spcPts val="0"/>
              </a:spcAft>
              <a:buNone/>
              <a:tabLst/>
            </a:pPr>
            <a:endParaRPr lang="nl-BE" sz="1200" b="0" i="0" u="none" strike="noStrike" kern="1200" cap="none" baseline="0">
              <a:ln>
                <a:noFill/>
              </a:ln>
              <a:solidFill>
                <a:srgbClr val="000000"/>
              </a:solidFill>
              <a:latin typeface="Arial" pitchFamily="18"/>
              <a:ea typeface="Droid Sans Fallback" pitchFamily="2"/>
              <a:cs typeface="Droid Sans Fallback" pitchFamily="2"/>
            </a:endParaRPr>
          </a:p>
          <a:p>
            <a:pPr marL="0" marR="0" lvl="1" indent="0" algn="l" rtl="0" hangingPunct="0">
              <a:lnSpc>
                <a:spcPct val="94000"/>
              </a:lnSpc>
              <a:spcBef>
                <a:spcPts val="0"/>
              </a:spcBef>
              <a:spcAft>
                <a:spcPts val="0"/>
              </a:spcAft>
              <a:buClr>
                <a:srgbClr val="000000"/>
              </a:buClr>
              <a:buSzPct val="45000"/>
              <a:buFont typeface="Wingdings" pitchFamily="2"/>
              <a:buChar char=""/>
              <a:tabLst/>
            </a:pPr>
            <a:r>
              <a:rPr lang="en-US" sz="1200" b="0" i="1" u="none" strike="noStrike" kern="1200" cap="none" baseline="0">
                <a:ln>
                  <a:noFill/>
                </a:ln>
                <a:solidFill>
                  <a:srgbClr val="FF0000"/>
                </a:solidFill>
                <a:latin typeface="Arial" pitchFamily="18"/>
                <a:ea typeface="Droid Sans Fallback" pitchFamily="2"/>
                <a:cs typeface="Droid Sans Fallback" pitchFamily="2"/>
              </a:rPr>
              <a:t>RPKM</a:t>
            </a:r>
            <a:r>
              <a:rPr lang="en-US" sz="1200" b="0" i="1" u="none" strike="noStrike" kern="1200" cap="none" baseline="0">
                <a:ln>
                  <a:noFill/>
                </a:ln>
                <a:solidFill>
                  <a:srgbClr val="000000"/>
                </a:solidFill>
                <a:latin typeface="Arial" pitchFamily="18"/>
                <a:ea typeface="Droid Sans Fallback" pitchFamily="2"/>
                <a:cs typeface="Droid Sans Fallback" pitchFamily="2"/>
              </a:rPr>
              <a:t> - Reads per kilo base per million mapped reads</a:t>
            </a:r>
          </a:p>
          <a:p>
            <a:pPr marL="0" marR="0" lvl="1" indent="0" algn="l" rtl="0" hangingPunct="0">
              <a:lnSpc>
                <a:spcPct val="94000"/>
              </a:lnSpc>
              <a:spcBef>
                <a:spcPts val="0"/>
              </a:spcBef>
              <a:spcAft>
                <a:spcPts val="0"/>
              </a:spcAft>
              <a:buClr>
                <a:srgbClr val="000000"/>
              </a:buClr>
              <a:buSzPct val="45000"/>
              <a:buFont typeface="Wingdings" pitchFamily="2"/>
              <a:buChar char=""/>
              <a:tabLst/>
            </a:pPr>
            <a:endParaRPr lang="en-US" sz="1200" b="0" i="1" u="none" strike="noStrike" kern="1200" cap="none" baseline="0">
              <a:ln>
                <a:noFill/>
              </a:ln>
              <a:solidFill>
                <a:srgbClr val="000000"/>
              </a:solidFill>
              <a:latin typeface="Arial" pitchFamily="18"/>
              <a:ea typeface="Droid Sans Fallback" pitchFamily="2"/>
              <a:cs typeface="Droid Sans Fallback" pitchFamily="2"/>
            </a:endParaRPr>
          </a:p>
        </p:txBody>
      </p:sp>
      <p:pic>
        <p:nvPicPr>
          <p:cNvPr id="4" name="Picture 3"/>
          <p:cNvPicPr>
            <a:picLocks noChangeAspect="1"/>
          </p:cNvPicPr>
          <p:nvPr/>
        </p:nvPicPr>
        <p:blipFill>
          <a:blip r:embed="rId3">
            <a:alphaModFix/>
            <a:lum/>
          </a:blip>
          <a:srcRect/>
          <a:stretch>
            <a:fillRect/>
          </a:stretch>
        </p:blipFill>
        <p:spPr>
          <a:xfrm>
            <a:off x="5547960" y="4187159"/>
            <a:ext cx="2606760" cy="1331640"/>
          </a:xfrm>
          <a:prstGeom prst="rect">
            <a:avLst/>
          </a:prstGeom>
          <a:noFill/>
          <a:ln>
            <a:noFill/>
          </a:ln>
        </p:spPr>
      </p:pic>
      <p:sp>
        <p:nvSpPr>
          <p:cNvPr id="5" name="AutoShape 4"/>
          <p:cNvSpPr/>
          <p:nvPr/>
        </p:nvSpPr>
        <p:spPr>
          <a:xfrm>
            <a:off x="1341000" y="2154960"/>
            <a:ext cx="6764400" cy="84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206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 name="AutoShape 8"/>
          <p:cNvSpPr/>
          <p:nvPr/>
        </p:nvSpPr>
        <p:spPr>
          <a:xfrm>
            <a:off x="1738079" y="1920239"/>
            <a:ext cx="441360" cy="6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 name="Rectangle 13"/>
          <p:cNvSpPr/>
          <p:nvPr/>
        </p:nvSpPr>
        <p:spPr>
          <a:xfrm>
            <a:off x="1655280" y="2154960"/>
            <a:ext cx="1406520" cy="84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030A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 name="Rectangle 14"/>
          <p:cNvSpPr/>
          <p:nvPr/>
        </p:nvSpPr>
        <p:spPr>
          <a:xfrm>
            <a:off x="4084200" y="2147040"/>
            <a:ext cx="3760919" cy="92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030A0"/>
          </a:solidFill>
          <a:ln w="9360" cap="sq">
            <a:solidFill>
              <a:srgbClr val="000000"/>
            </a:solidFill>
            <a:prstDash val="solid"/>
            <a:round/>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9" name="AutoShape 8"/>
          <p:cNvSpPr/>
          <p:nvPr/>
        </p:nvSpPr>
        <p:spPr>
          <a:xfrm>
            <a:off x="2568240" y="2013839"/>
            <a:ext cx="441360" cy="6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0" name="AutoShape 8"/>
          <p:cNvSpPr/>
          <p:nvPr/>
        </p:nvSpPr>
        <p:spPr>
          <a:xfrm>
            <a:off x="2058840" y="2034360"/>
            <a:ext cx="440999" cy="6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1" name="AutoShape 8"/>
          <p:cNvSpPr/>
          <p:nvPr/>
        </p:nvSpPr>
        <p:spPr>
          <a:xfrm>
            <a:off x="2215800" y="1866239"/>
            <a:ext cx="441360" cy="6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 name="AutoShape 8"/>
          <p:cNvSpPr/>
          <p:nvPr/>
        </p:nvSpPr>
        <p:spPr>
          <a:xfrm>
            <a:off x="2507760" y="1740600"/>
            <a:ext cx="441360" cy="63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3" name="AutoShape 8"/>
          <p:cNvSpPr/>
          <p:nvPr/>
        </p:nvSpPr>
        <p:spPr>
          <a:xfrm>
            <a:off x="1917359" y="1759680"/>
            <a:ext cx="441360" cy="63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4" name="AutoShape 8"/>
          <p:cNvSpPr/>
          <p:nvPr/>
        </p:nvSpPr>
        <p:spPr>
          <a:xfrm>
            <a:off x="1617480" y="1632600"/>
            <a:ext cx="441360" cy="63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5" name="AutoShape 8"/>
          <p:cNvSpPr/>
          <p:nvPr/>
        </p:nvSpPr>
        <p:spPr>
          <a:xfrm>
            <a:off x="1917359" y="1507319"/>
            <a:ext cx="441360" cy="6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6" name="AutoShape 8"/>
          <p:cNvSpPr/>
          <p:nvPr/>
        </p:nvSpPr>
        <p:spPr>
          <a:xfrm>
            <a:off x="2126880" y="1659599"/>
            <a:ext cx="441360" cy="63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7" name="AutoShape 8"/>
          <p:cNvSpPr/>
          <p:nvPr/>
        </p:nvSpPr>
        <p:spPr>
          <a:xfrm>
            <a:off x="2542680" y="1535760"/>
            <a:ext cx="441360" cy="63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8" name="AutoShape 8"/>
          <p:cNvSpPr/>
          <p:nvPr/>
        </p:nvSpPr>
        <p:spPr>
          <a:xfrm>
            <a:off x="4573440" y="2027880"/>
            <a:ext cx="440999" cy="63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9" name="AutoShape 8"/>
          <p:cNvSpPr/>
          <p:nvPr/>
        </p:nvSpPr>
        <p:spPr>
          <a:xfrm>
            <a:off x="5173200" y="2019960"/>
            <a:ext cx="441360" cy="63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0" name="AutoShape 8"/>
          <p:cNvSpPr/>
          <p:nvPr/>
        </p:nvSpPr>
        <p:spPr>
          <a:xfrm>
            <a:off x="5748120" y="2046960"/>
            <a:ext cx="441360" cy="63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1" name="AutoShape 8"/>
          <p:cNvSpPr/>
          <p:nvPr/>
        </p:nvSpPr>
        <p:spPr>
          <a:xfrm>
            <a:off x="6314760" y="2037599"/>
            <a:ext cx="441360" cy="6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2" name="AutoShape 8"/>
          <p:cNvSpPr/>
          <p:nvPr/>
        </p:nvSpPr>
        <p:spPr>
          <a:xfrm>
            <a:off x="6851160" y="2029680"/>
            <a:ext cx="441360" cy="6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3" name="AutoShape 8"/>
          <p:cNvSpPr/>
          <p:nvPr/>
        </p:nvSpPr>
        <p:spPr>
          <a:xfrm>
            <a:off x="4095360" y="2005920"/>
            <a:ext cx="441360" cy="6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4" name="AutoShape 8"/>
          <p:cNvSpPr/>
          <p:nvPr/>
        </p:nvSpPr>
        <p:spPr>
          <a:xfrm>
            <a:off x="4846320" y="1891439"/>
            <a:ext cx="441360" cy="63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5" name="AutoShape 8"/>
          <p:cNvSpPr/>
          <p:nvPr/>
        </p:nvSpPr>
        <p:spPr>
          <a:xfrm>
            <a:off x="5527440" y="1850040"/>
            <a:ext cx="441360" cy="63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6" name="AutoShape 8"/>
          <p:cNvSpPr/>
          <p:nvPr/>
        </p:nvSpPr>
        <p:spPr>
          <a:xfrm>
            <a:off x="7364160" y="2037599"/>
            <a:ext cx="441360" cy="6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7" name="AutoShape 8"/>
          <p:cNvSpPr/>
          <p:nvPr/>
        </p:nvSpPr>
        <p:spPr>
          <a:xfrm>
            <a:off x="6165360" y="1880280"/>
            <a:ext cx="441360" cy="63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8" name="AutoShape 8"/>
          <p:cNvSpPr/>
          <p:nvPr/>
        </p:nvSpPr>
        <p:spPr>
          <a:xfrm>
            <a:off x="7346520" y="1905839"/>
            <a:ext cx="441360" cy="6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solidFill>
          <a:ln w="9360" cap="sq">
            <a:solidFill>
              <a:srgbClr val="000000"/>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9" name="TextBox 2"/>
          <p:cNvSpPr/>
          <p:nvPr/>
        </p:nvSpPr>
        <p:spPr>
          <a:xfrm>
            <a:off x="758520" y="4303080"/>
            <a:ext cx="4038479" cy="15209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algn="just" rtl="0" hangingPunct="0">
              <a:lnSpc>
                <a:spcPct val="94000"/>
              </a:lnSpc>
              <a:spcBef>
                <a:spcPts val="0"/>
              </a:spcBef>
              <a:spcAft>
                <a:spcPts val="0"/>
              </a:spcAft>
              <a:buNone/>
              <a:tabLst/>
            </a:pPr>
            <a:r>
              <a:rPr lang="nl-BE" sz="1400" b="0" i="0" u="none" strike="noStrike" kern="1200" cap="none">
                <a:ln>
                  <a:noFill/>
                </a:ln>
                <a:solidFill>
                  <a:srgbClr val="000000"/>
                </a:solidFill>
                <a:latin typeface="Liberation Sans" pitchFamily="18"/>
                <a:ea typeface="Noto Sans CJK SC Regular" pitchFamily="2"/>
                <a:cs typeface="FreeSans" pitchFamily="2"/>
              </a:rPr>
              <a:t>“</a:t>
            </a:r>
            <a:r>
              <a:rPr lang="nl-BE" sz="1400" b="0" i="1" u="none" strike="noStrike" kern="1200" cap="none">
                <a:ln>
                  <a:noFill/>
                </a:ln>
                <a:solidFill>
                  <a:srgbClr val="000000"/>
                </a:solidFill>
                <a:latin typeface="Liberation Sans" pitchFamily="18"/>
                <a:ea typeface="Noto Sans CJK SC Regular" pitchFamily="2"/>
                <a:cs typeface="FreeSans" pitchFamily="2"/>
              </a:rPr>
              <a:t>based on three real mRNA and one miRNA-seq datasets,we  confirm  previous  observations  that RPKM and TC, both of which are still widely in use [40,41], are ineffective and should be definitively abandoned</a:t>
            </a:r>
          </a:p>
          <a:p>
            <a:pPr marL="0" marR="0" lvl="0" indent="0" algn="just" rtl="0" hangingPunct="0">
              <a:lnSpc>
                <a:spcPct val="94000"/>
              </a:lnSpc>
              <a:spcBef>
                <a:spcPts val="0"/>
              </a:spcBef>
              <a:spcAft>
                <a:spcPts val="0"/>
              </a:spcAft>
              <a:buNone/>
              <a:tabLst/>
            </a:pPr>
            <a:r>
              <a:rPr lang="nl-BE" sz="1400" b="0" i="1" u="none" strike="noStrike" kern="1200" cap="none">
                <a:ln>
                  <a:noFill/>
                </a:ln>
                <a:solidFill>
                  <a:srgbClr val="FF3333"/>
                </a:solidFill>
                <a:latin typeface="Liberation Sans" pitchFamily="18"/>
                <a:ea typeface="Noto Sans CJK SC Regular" pitchFamily="2"/>
                <a:cs typeface="FreeSans" pitchFamily="2"/>
              </a:rPr>
              <a:t>in the context of differential analysis</a:t>
            </a:r>
            <a:r>
              <a:rPr lang="nl-BE" sz="1400" b="0" i="1" u="none" strike="noStrike" kern="1200" cap="none">
                <a:ln>
                  <a:noFill/>
                </a:ln>
                <a:solidFill>
                  <a:srgbClr val="000000"/>
                </a:solidFill>
                <a:latin typeface="Liberation Sans" pitchFamily="18"/>
                <a:ea typeface="Noto Sans CJK SC Regular" pitchFamily="2"/>
                <a:cs typeface="FreeSans" pitchFamily="2"/>
              </a:rPr>
              <a:t>”</a:t>
            </a:r>
          </a:p>
          <a:p>
            <a:pPr marL="0" marR="0" lvl="0" indent="0" rtl="0" hangingPunct="0">
              <a:lnSpc>
                <a:spcPct val="100000"/>
              </a:lnSpc>
              <a:spcBef>
                <a:spcPts val="0"/>
              </a:spcBef>
              <a:spcAft>
                <a:spcPts val="0"/>
              </a:spcAft>
              <a:buNone/>
              <a:tabLst/>
            </a:pPr>
            <a:endParaRPr lang="nl-BE" sz="1400" b="0" i="1" u="none" strike="noStrike" kern="1200" cap="none">
              <a:ln>
                <a:noFill/>
              </a:ln>
              <a:solidFill>
                <a:srgbClr val="000000"/>
              </a:solidFill>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103818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57200" y="195120"/>
            <a:ext cx="8226360" cy="584280"/>
          </a:xfrm>
          <a:noFill/>
          <a:ln>
            <a:noFill/>
          </a:ln>
        </p:spPr>
        <p:txBody>
          <a:bodyPr wrap="square" lIns="0" tIns="0" rIns="0" bIns="0" anchorCtr="0">
            <a:noAutofit/>
          </a:bodyPr>
          <a:lstStyle/>
          <a:p>
            <a:pPr lvl="0" algn="ctr">
              <a:lnSpc>
                <a:spcPct val="100000"/>
              </a:lnSpc>
            </a:pPr>
            <a:r>
              <a:rPr lang="nl-BE" sz="2400">
                <a:solidFill>
                  <a:srgbClr val="0066CC"/>
                </a:solidFill>
                <a:highlight>
                  <a:scrgbClr r="0" g="0" b="0">
                    <a:alpha val="0"/>
                  </a:scrgbClr>
                </a:highlight>
                <a:latin typeface="Arial"/>
              </a:rPr>
              <a:t>Differential Expression</a:t>
            </a:r>
          </a:p>
        </p:txBody>
      </p:sp>
      <p:sp>
        <p:nvSpPr>
          <p:cNvPr id="3" name="TextBox 2"/>
          <p:cNvSpPr txBox="1"/>
          <p:nvPr/>
        </p:nvSpPr>
        <p:spPr>
          <a:xfrm>
            <a:off x="457200" y="2039759"/>
            <a:ext cx="8226360" cy="3056040"/>
          </a:xfrm>
          <a:prstGeom prst="rect">
            <a:avLst/>
          </a:prstGeom>
          <a:noFill/>
          <a:ln>
            <a:noFill/>
          </a:ln>
        </p:spPr>
        <p:txBody>
          <a:bodyPr vert="horz" wrap="square" lIns="0" tIns="0" rIns="0" bIns="0" anchor="ctr" anchorCtr="0" compatLnSpc="0">
            <a:noAutofit/>
          </a:bodyPr>
          <a:lstStyle/>
          <a:p>
            <a:pPr marL="0" marR="0" lvl="0" indent="0" rtl="0" hangingPunct="0">
              <a:lnSpc>
                <a:spcPct val="100000"/>
              </a:lnSpc>
              <a:spcBef>
                <a:spcPts val="0"/>
              </a:spcBef>
              <a:spcAft>
                <a:spcPts val="961"/>
              </a:spcAft>
              <a:buNone/>
              <a:tabLst/>
            </a:pPr>
            <a:endParaRPr lang="en-US" sz="1800" b="0" i="0" u="none" strike="noStrike" kern="1200" cap="none" dirty="0">
              <a:ln>
                <a:noFill/>
              </a:ln>
              <a:latin typeface="Liberation Sans" pitchFamily="18"/>
              <a:ea typeface="Noto Sans CJK SC Regular" pitchFamily="2"/>
              <a:cs typeface="FreeSans" pitchFamily="2"/>
            </a:endParaRPr>
          </a:p>
          <a:p>
            <a:pPr marL="0" marR="0" lvl="0" indent="0" rtl="0" hangingPunct="0">
              <a:lnSpc>
                <a:spcPct val="100000"/>
              </a:lnSpc>
              <a:spcBef>
                <a:spcPts val="0"/>
              </a:spcBef>
              <a:spcAft>
                <a:spcPts val="961"/>
              </a:spcAft>
              <a:buNone/>
              <a:tabLst/>
            </a:pPr>
            <a:endParaRPr lang="en-US" sz="1800" b="0" i="0" u="none" strike="noStrike" kern="1200" cap="none" dirty="0">
              <a:ln>
                <a:noFill/>
              </a:ln>
              <a:latin typeface="Liberation Sans" pitchFamily="18"/>
              <a:ea typeface="Noto Sans CJK SC Regular" pitchFamily="2"/>
              <a:cs typeface="FreeSans" pitchFamily="2"/>
            </a:endParaRPr>
          </a:p>
          <a:p>
            <a:pPr marL="0" marR="0" lvl="0" indent="0" algn="l" rtl="0" hangingPunct="0">
              <a:lnSpc>
                <a:spcPct val="100000"/>
              </a:lnSpc>
              <a:spcBef>
                <a:spcPts val="0"/>
              </a:spcBef>
              <a:spcAft>
                <a:spcPts val="961"/>
              </a:spcAft>
              <a:buNone/>
              <a:tabLst/>
            </a:pPr>
            <a:r>
              <a:rPr lang="en-US" sz="1800" b="0" i="0" u="none" strike="noStrike" kern="1200" cap="none" dirty="0">
                <a:ln>
                  <a:noFill/>
                </a:ln>
                <a:solidFill>
                  <a:srgbClr val="FF0000"/>
                </a:solidFill>
                <a:latin typeface="Liberation Sans" pitchFamily="18"/>
                <a:ea typeface="Noto Sans CJK SC Regular" pitchFamily="2"/>
                <a:cs typeface="FreeSans" pitchFamily="2"/>
              </a:rPr>
              <a:t>Statistical test</a:t>
            </a:r>
            <a:r>
              <a:rPr lang="en-US" sz="1800" b="0" i="0" u="none" strike="noStrike" kern="1200" cap="none" dirty="0">
                <a:ln>
                  <a:noFill/>
                </a:ln>
                <a:latin typeface="Liberation Sans" pitchFamily="18"/>
                <a:ea typeface="Noto Sans CJK SC Regular" pitchFamily="2"/>
                <a:cs typeface="FreeSans" pitchFamily="2"/>
              </a:rPr>
              <a:t>: Decide whether for a given gene, an observed difference in reads counts is significant</a:t>
            </a:r>
          </a:p>
          <a:p>
            <a:pPr marL="0" marR="0" lvl="0" indent="0" algn="l" rtl="0" hangingPunct="0">
              <a:lnSpc>
                <a:spcPct val="100000"/>
              </a:lnSpc>
              <a:spcBef>
                <a:spcPts val="0"/>
              </a:spcBef>
              <a:spcAft>
                <a:spcPts val="961"/>
              </a:spcAft>
              <a:buNone/>
              <a:tabLst/>
            </a:pPr>
            <a:endParaRPr lang="en-US" sz="1800" b="0" i="0" u="none" strike="noStrike" kern="1200" cap="none" dirty="0">
              <a:ln>
                <a:noFill/>
              </a:ln>
              <a:latin typeface="Liberation Sans" pitchFamily="18"/>
              <a:ea typeface="Noto Sans CJK SC Regular" pitchFamily="2"/>
              <a:cs typeface="FreeSans" pitchFamily="2"/>
            </a:endParaRPr>
          </a:p>
          <a:p>
            <a:pPr marL="0" marR="0" lvl="0" indent="0" algn="l" rtl="0" hangingPunct="0">
              <a:lnSpc>
                <a:spcPct val="100000"/>
              </a:lnSpc>
              <a:spcBef>
                <a:spcPts val="0"/>
              </a:spcBef>
              <a:spcAft>
                <a:spcPts val="961"/>
              </a:spcAft>
              <a:buNone/>
              <a:tabLst/>
            </a:pPr>
            <a:r>
              <a:rPr lang="en-US" sz="1800" b="0" i="0" u="none" strike="noStrike" kern="1200" cap="none" dirty="0">
                <a:ln>
                  <a:noFill/>
                </a:ln>
                <a:latin typeface="Liberation Sans" pitchFamily="18"/>
                <a:ea typeface="Noto Sans CJK SC Regular" pitchFamily="2"/>
                <a:cs typeface="FreeSans" pitchFamily="2"/>
              </a:rPr>
              <a:t>Comparison between different </a:t>
            </a:r>
            <a:r>
              <a:rPr lang="en-US" sz="1800" b="0" i="0" u="none" strike="noStrike" kern="1200" cap="none" dirty="0">
                <a:ln>
                  <a:noFill/>
                </a:ln>
                <a:solidFill>
                  <a:srgbClr val="FF3333"/>
                </a:solidFill>
                <a:latin typeface="Liberation Sans" pitchFamily="18"/>
                <a:ea typeface="Noto Sans CJK SC Regular" pitchFamily="2"/>
                <a:cs typeface="FreeSans" pitchFamily="2"/>
              </a:rPr>
              <a:t>biological conditions</a:t>
            </a:r>
          </a:p>
          <a:p>
            <a:pPr marL="0" marR="0" lvl="2" indent="0" algn="l" rtl="0" hangingPunct="0">
              <a:lnSpc>
                <a:spcPct val="94000"/>
              </a:lnSpc>
              <a:spcBef>
                <a:spcPts val="0"/>
              </a:spcBef>
              <a:spcAft>
                <a:spcPts val="961"/>
              </a:spcAft>
              <a:buNone/>
              <a:tabLst/>
            </a:pPr>
            <a:endParaRPr lang="en-US" sz="1800" b="0" i="0" u="none" strike="noStrike" kern="1200" cap="none" baseline="0" dirty="0">
              <a:ln>
                <a:noFill/>
              </a:ln>
              <a:solidFill>
                <a:srgbClr val="000000"/>
              </a:solidFill>
              <a:latin typeface="Arial" pitchFamily="18"/>
              <a:ea typeface="Droid Sans Fallback" pitchFamily="2"/>
              <a:cs typeface="Droid Sans Fallback" pitchFamily="2"/>
            </a:endParaRPr>
          </a:p>
          <a:p>
            <a:pPr marL="0" marR="0" lvl="2" indent="0" algn="l" rtl="0" hangingPunct="0">
              <a:lnSpc>
                <a:spcPct val="94000"/>
              </a:lnSpc>
              <a:spcBef>
                <a:spcPts val="0"/>
              </a:spcBef>
              <a:spcAft>
                <a:spcPts val="961"/>
              </a:spcAft>
              <a:buNone/>
              <a:tabLst/>
            </a:pPr>
            <a:endParaRPr lang="en-US" sz="1800" b="0" i="0" u="none" strike="noStrike" kern="1200" cap="none" baseline="0" dirty="0">
              <a:ln>
                <a:noFill/>
              </a:ln>
              <a:solidFill>
                <a:srgbClr val="000000"/>
              </a:solidFill>
              <a:latin typeface="Arial" pitchFamily="18"/>
              <a:ea typeface="Droid Sans Fallback" pitchFamily="2"/>
              <a:cs typeface="Droid Sans Fallback" pitchFamily="2"/>
            </a:endParaRPr>
          </a:p>
          <a:p>
            <a:pPr marL="0" marR="0" lvl="2" indent="0" algn="l" rtl="0" hangingPunct="0">
              <a:lnSpc>
                <a:spcPct val="94000"/>
              </a:lnSpc>
              <a:spcBef>
                <a:spcPts val="0"/>
              </a:spcBef>
              <a:spcAft>
                <a:spcPts val="961"/>
              </a:spcAft>
              <a:buNone/>
              <a:tabLst/>
            </a:pPr>
            <a:endParaRPr lang="en-US" sz="1800" b="0" i="0" u="none" strike="noStrike" kern="1200" cap="none" baseline="0" dirty="0">
              <a:ln>
                <a:noFill/>
              </a:ln>
              <a:solidFill>
                <a:srgbClr val="000000"/>
              </a:solidFill>
              <a:latin typeface="Arial" pitchFamily="18"/>
              <a:ea typeface="Droid Sans Fallback" pitchFamily="2"/>
              <a:cs typeface="Droid Sans Fallback" pitchFamily="2"/>
            </a:endParaRPr>
          </a:p>
          <a:p>
            <a:pPr marL="0" marR="0" lvl="1" indent="0" algn="l" rtl="0" hangingPunct="0">
              <a:lnSpc>
                <a:spcPct val="94000"/>
              </a:lnSpc>
              <a:spcBef>
                <a:spcPts val="0"/>
              </a:spcBef>
              <a:spcAft>
                <a:spcPts val="961"/>
              </a:spcAft>
              <a:buNone/>
              <a:tabLst/>
            </a:pPr>
            <a:endParaRPr lang="en-US" sz="2100" b="0" i="0" u="none" strike="noStrike" kern="1200" cap="none" baseline="0" dirty="0">
              <a:ln>
                <a:noFill/>
              </a:ln>
              <a:solidFill>
                <a:srgbClr val="000000"/>
              </a:solidFill>
              <a:latin typeface="Arial" pitchFamily="18"/>
              <a:ea typeface="Droid Sans Fallback" pitchFamily="2"/>
              <a:cs typeface="Droid Sans Fallback" pitchFamily="2"/>
            </a:endParaRPr>
          </a:p>
          <a:p>
            <a:pPr marL="0" marR="0" lvl="1" indent="0" algn="l" rtl="0" hangingPunct="0">
              <a:lnSpc>
                <a:spcPct val="94000"/>
              </a:lnSpc>
              <a:spcBef>
                <a:spcPts val="0"/>
              </a:spcBef>
              <a:spcAft>
                <a:spcPts val="961"/>
              </a:spcAft>
              <a:buNone/>
              <a:tabLst/>
            </a:pPr>
            <a:endParaRPr lang="en-US" sz="2100" b="0" i="0" u="none" strike="noStrike" kern="1200" cap="none" baseline="0" dirty="0">
              <a:ln>
                <a:noFill/>
              </a:ln>
              <a:solidFill>
                <a:srgbClr val="000000"/>
              </a:solidFill>
              <a:latin typeface="Arial" pitchFamily="18"/>
              <a:ea typeface="Droid Sans Fallback" pitchFamily="2"/>
              <a:cs typeface="Droid Sans Fallback" pitchFamily="2"/>
            </a:endParaRPr>
          </a:p>
          <a:p>
            <a:pPr marL="0" marR="0" lvl="1" indent="0" algn="l" rtl="0" hangingPunct="0">
              <a:lnSpc>
                <a:spcPct val="94000"/>
              </a:lnSpc>
              <a:spcBef>
                <a:spcPts val="0"/>
              </a:spcBef>
              <a:spcAft>
                <a:spcPts val="961"/>
              </a:spcAft>
              <a:buClr>
                <a:srgbClr val="000000"/>
              </a:buClr>
              <a:buSzPct val="45000"/>
              <a:tabLst/>
            </a:pPr>
            <a:r>
              <a:rPr lang="en-US" sz="2100" b="0" i="0" u="none" strike="noStrike" kern="1200" cap="none" baseline="0" dirty="0">
                <a:ln>
                  <a:noFill/>
                </a:ln>
                <a:solidFill>
                  <a:srgbClr val="000000"/>
                </a:solidFill>
                <a:latin typeface="Arial" pitchFamily="18"/>
                <a:ea typeface="Droid Sans Fallback" pitchFamily="2"/>
                <a:cs typeface="Droid Sans Fallback" pitchFamily="2"/>
              </a:rPr>
              <a:t>Read counts per gene are modeled by a </a:t>
            </a:r>
            <a:r>
              <a:rPr lang="en-US" sz="2100" b="0" i="0" u="none" strike="noStrike" kern="1200" cap="none" baseline="0" dirty="0">
                <a:ln>
                  <a:noFill/>
                </a:ln>
                <a:solidFill>
                  <a:srgbClr val="FF3333"/>
                </a:solidFill>
                <a:latin typeface="Arial" pitchFamily="18"/>
                <a:ea typeface="Droid Sans Fallback" pitchFamily="2"/>
                <a:cs typeface="Droid Sans Fallback" pitchFamily="2"/>
              </a:rPr>
              <a:t>probability distribution</a:t>
            </a:r>
          </a:p>
          <a:p>
            <a:pPr marL="0" marR="0" lvl="0" indent="0" rtl="0" hangingPunct="0">
              <a:lnSpc>
                <a:spcPct val="100000"/>
              </a:lnSpc>
              <a:spcBef>
                <a:spcPts val="0"/>
              </a:spcBef>
              <a:spcAft>
                <a:spcPts val="961"/>
              </a:spcAft>
              <a:buNone/>
              <a:tabLst/>
            </a:pPr>
            <a:endParaRPr lang="en-US" sz="1800" b="0" i="0" u="none" strike="noStrike" kern="1200" cap="none" dirty="0">
              <a:ln>
                <a:noFill/>
              </a:ln>
              <a:latin typeface="Liberation Sans" pitchFamily="18"/>
              <a:ea typeface="Noto Sans CJK SC Regular" pitchFamily="2"/>
              <a:cs typeface="FreeSans" pitchFamily="2"/>
            </a:endParaRPr>
          </a:p>
          <a:p>
            <a:pPr marL="0" marR="0" lvl="0" indent="0" rtl="0" hangingPunct="0">
              <a:lnSpc>
                <a:spcPct val="100000"/>
              </a:lnSpc>
              <a:spcBef>
                <a:spcPts val="0"/>
              </a:spcBef>
              <a:spcAft>
                <a:spcPts val="961"/>
              </a:spcAft>
              <a:buNone/>
              <a:tabLst/>
            </a:pPr>
            <a:endParaRPr lang="en-US" sz="1800" b="0" i="0" u="none" strike="noStrike" kern="1200" cap="none" dirty="0">
              <a:ln>
                <a:noFill/>
              </a:ln>
              <a:latin typeface="Liberation Sans" pitchFamily="18"/>
              <a:ea typeface="Noto Sans CJK SC Regular" pitchFamily="2"/>
              <a:cs typeface="FreeSans" pitchFamily="2"/>
            </a:endParaRPr>
          </a:p>
          <a:p>
            <a:pPr marL="0" marR="0" lvl="0" indent="0" rtl="0" hangingPunct="0">
              <a:lnSpc>
                <a:spcPct val="100000"/>
              </a:lnSpc>
              <a:spcBef>
                <a:spcPts val="0"/>
              </a:spcBef>
              <a:spcAft>
                <a:spcPts val="961"/>
              </a:spcAft>
              <a:buNone/>
              <a:tabLst/>
            </a:pPr>
            <a:endParaRPr lang="en-US" sz="1800" b="0" i="0" u="none" strike="noStrike" kern="1200" cap="none" dirty="0">
              <a:ln>
                <a:noFill/>
              </a:ln>
              <a:latin typeface="Liberation Sans" pitchFamily="18"/>
              <a:ea typeface="Noto Sans CJK SC Regular" pitchFamily="2"/>
              <a:cs typeface="FreeSans" pitchFamily="2"/>
            </a:endParaRPr>
          </a:p>
          <a:p>
            <a:pPr marL="0" marR="0" lvl="0" indent="0" rtl="0" hangingPunct="0">
              <a:lnSpc>
                <a:spcPct val="100000"/>
              </a:lnSpc>
              <a:spcBef>
                <a:spcPts val="0"/>
              </a:spcBef>
              <a:spcAft>
                <a:spcPts val="961"/>
              </a:spcAft>
              <a:buNone/>
              <a:tabLst/>
            </a:pPr>
            <a:endParaRPr lang="en-US" sz="1800" b="0" i="0" u="none" strike="noStrike" kern="1200" cap="none" dirty="0">
              <a:ln>
                <a:noFill/>
              </a:ln>
              <a:latin typeface="Liberation Sans" pitchFamily="18"/>
              <a:ea typeface="Noto Sans CJK SC Regular" pitchFamily="2"/>
              <a:cs typeface="FreeSans" pitchFamily="2"/>
            </a:endParaRPr>
          </a:p>
          <a:p>
            <a:pPr marL="0" marR="0" lvl="0" indent="0" rtl="0" hangingPunct="0">
              <a:lnSpc>
                <a:spcPct val="100000"/>
              </a:lnSpc>
              <a:spcBef>
                <a:spcPts val="0"/>
              </a:spcBef>
              <a:spcAft>
                <a:spcPts val="961"/>
              </a:spcAft>
              <a:buNone/>
              <a:tabLst/>
            </a:pPr>
            <a:endParaRPr lang="en-US" sz="1800" b="0" i="0" u="none" strike="noStrike" kern="1200" cap="none" dirty="0">
              <a:ln>
                <a:noFill/>
              </a:ln>
              <a:latin typeface="Liberation Sans" pitchFamily="18"/>
              <a:ea typeface="Noto Sans CJK SC Regular" pitchFamily="2"/>
              <a:cs typeface="FreeSans" pitchFamily="2"/>
            </a:endParaRPr>
          </a:p>
        </p:txBody>
      </p:sp>
      <p:pic>
        <p:nvPicPr>
          <p:cNvPr id="4" name="Picture 3"/>
          <p:cNvPicPr>
            <a:picLocks noChangeAspect="1"/>
          </p:cNvPicPr>
          <p:nvPr/>
        </p:nvPicPr>
        <p:blipFill>
          <a:blip r:embed="rId3">
            <a:alphaModFix/>
            <a:lum/>
          </a:blip>
          <a:srcRect/>
          <a:stretch>
            <a:fillRect/>
          </a:stretch>
        </p:blipFill>
        <p:spPr>
          <a:xfrm>
            <a:off x="3124440" y="2573640"/>
            <a:ext cx="2210040" cy="1668600"/>
          </a:xfrm>
          <a:prstGeom prst="rect">
            <a:avLst/>
          </a:prstGeom>
          <a:noFill/>
          <a:ln>
            <a:noFill/>
          </a:ln>
        </p:spPr>
      </p:pic>
    </p:spTree>
    <p:extLst>
      <p:ext uri="{BB962C8B-B14F-4D97-AF65-F5344CB8AC3E}">
        <p14:creationId xmlns:p14="http://schemas.microsoft.com/office/powerpoint/2010/main" val="1904237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827640" y="1218240"/>
          <a:ext cx="7676279" cy="3536638"/>
        </p:xfrm>
        <a:graphic>
          <a:graphicData uri="http://schemas.openxmlformats.org/drawingml/2006/table">
            <a:tbl>
              <a:tblPr/>
              <a:tblGrid>
                <a:gridCol w="2050199"/>
                <a:gridCol w="293040"/>
                <a:gridCol w="5333040"/>
              </a:tblGrid>
              <a:tr h="783359">
                <a:tc>
                  <a:txBody>
                    <a:bodyPr/>
                    <a:lstStyle/>
                    <a:p>
                      <a:pPr marL="0" marR="0" lvl="0" indent="0" algn="ctr" rtl="0" hangingPunct="0">
                        <a:lnSpc>
                          <a:spcPct val="84000"/>
                        </a:lnSpc>
                        <a:spcBef>
                          <a:spcPts val="0"/>
                        </a:spcBef>
                        <a:spcAft>
                          <a:spcPts val="0"/>
                        </a:spcAft>
                        <a:buNone/>
                        <a:tabLst/>
                      </a:pPr>
                      <a:r>
                        <a:rPr lang="nl-BE" sz="1400" b="0" i="0" u="none" strike="noStrike" kern="1200" cap="none">
                          <a:ln>
                            <a:noFill/>
                          </a:ln>
                          <a:solidFill>
                            <a:srgbClr val="000000"/>
                          </a:solidFill>
                          <a:latin typeface="Liberation Sans" pitchFamily="18"/>
                          <a:ea typeface="Arial" pitchFamily="18"/>
                          <a:cs typeface="Arial" pitchFamily="18"/>
                        </a:rPr>
                        <a:t>Method</a:t>
                      </a:r>
                    </a:p>
                  </a:txBody>
                  <a:tcPr/>
                </a:tc>
                <a:tc>
                  <a:txBody>
                    <a:bodyPr/>
                    <a:lstStyle/>
                    <a:p>
                      <a:pPr marL="0" marR="0" indent="0" rtl="0" hangingPunct="0">
                        <a:lnSpc>
                          <a:spcPct val="100000"/>
                        </a:lnSpc>
                        <a:spcBef>
                          <a:spcPts val="0"/>
                        </a:spcBef>
                        <a:spcAft>
                          <a:spcPts val="0"/>
                        </a:spcAft>
                        <a:tabLst/>
                      </a:pPr>
                      <a:endParaRPr lang="en-US" sz="1800" b="0" i="0" u="none" strike="noStrike" kern="1200" cap="none">
                        <a:ln>
                          <a:noFill/>
                        </a:ln>
                        <a:latin typeface="Liberation Sans" pitchFamily="18"/>
                      </a:endParaRPr>
                    </a:p>
                  </a:txBody>
                  <a:tcPr/>
                </a:tc>
                <a:tc>
                  <a:txBody>
                    <a:bodyPr/>
                    <a:lstStyle/>
                    <a:p>
                      <a:pPr marL="0" marR="0" lvl="0" indent="0" algn="ctr" rtl="0" hangingPunct="0">
                        <a:lnSpc>
                          <a:spcPct val="84000"/>
                        </a:lnSpc>
                        <a:spcBef>
                          <a:spcPts val="0"/>
                        </a:spcBef>
                        <a:spcAft>
                          <a:spcPts val="0"/>
                        </a:spcAft>
                        <a:buNone/>
                        <a:tabLst/>
                      </a:pPr>
                      <a:r>
                        <a:rPr lang="nl-BE" sz="1400" b="0" i="0" u="none" strike="noStrike" kern="1200" cap="none">
                          <a:ln>
                            <a:noFill/>
                          </a:ln>
                          <a:solidFill>
                            <a:srgbClr val="000000"/>
                          </a:solidFill>
                          <a:latin typeface="Liberation Sans" pitchFamily="18"/>
                          <a:ea typeface="Arial" pitchFamily="18"/>
                          <a:cs typeface="Arial" pitchFamily="18"/>
                        </a:rPr>
                        <a:t>Read Count Distribution Assumption</a:t>
                      </a:r>
                    </a:p>
                  </a:txBody>
                  <a:tcPr/>
                </a:tc>
              </a:tr>
              <a:tr h="824760">
                <a:tc>
                  <a:txBody>
                    <a:bodyPr/>
                    <a:lstStyle/>
                    <a:p>
                      <a:pPr marL="0" marR="0" lvl="0" indent="0" rtl="0" hangingPunct="0">
                        <a:lnSpc>
                          <a:spcPct val="84000"/>
                        </a:lnSpc>
                        <a:spcBef>
                          <a:spcPts val="0"/>
                        </a:spcBef>
                        <a:spcAft>
                          <a:spcPts val="0"/>
                        </a:spcAft>
                        <a:buNone/>
                        <a:tabLst/>
                      </a:pPr>
                      <a:r>
                        <a:rPr lang="nl-BE" sz="1400" b="0" i="0" u="none" strike="noStrike" kern="1200" cap="none">
                          <a:ln>
                            <a:noFill/>
                          </a:ln>
                          <a:solidFill>
                            <a:srgbClr val="000000"/>
                          </a:solidFill>
                          <a:latin typeface="Liberation Sans" pitchFamily="18"/>
                          <a:ea typeface="Arial" pitchFamily="18"/>
                          <a:cs typeface="Arial" pitchFamily="18"/>
                        </a:rPr>
                        <a:t>EdgeR</a:t>
                      </a:r>
                    </a:p>
                  </a:txBody>
                  <a:tcPr/>
                </a:tc>
                <a:tc>
                  <a:txBody>
                    <a:bodyPr/>
                    <a:lstStyle/>
                    <a:p>
                      <a:pPr marL="0" marR="0" indent="0" rtl="0" hangingPunct="0">
                        <a:lnSpc>
                          <a:spcPct val="100000"/>
                        </a:lnSpc>
                        <a:spcBef>
                          <a:spcPts val="0"/>
                        </a:spcBef>
                        <a:spcAft>
                          <a:spcPts val="0"/>
                        </a:spcAft>
                        <a:tabLst/>
                      </a:pPr>
                      <a:endParaRPr lang="en-US" sz="1800" b="0" i="0" u="none" strike="noStrike" kern="1200" cap="none">
                        <a:ln>
                          <a:noFill/>
                        </a:ln>
                        <a:latin typeface="Liberation Sans" pitchFamily="18"/>
                      </a:endParaRPr>
                    </a:p>
                  </a:txBody>
                  <a:tcPr/>
                </a:tc>
                <a:tc>
                  <a:txBody>
                    <a:bodyPr/>
                    <a:lstStyle/>
                    <a:p>
                      <a:pPr marL="0" marR="0" lvl="0" indent="0" algn="l" rtl="0" hangingPunct="0">
                        <a:lnSpc>
                          <a:spcPct val="84000"/>
                        </a:lnSpc>
                        <a:spcBef>
                          <a:spcPts val="0"/>
                        </a:spcBef>
                        <a:spcAft>
                          <a:spcPts val="0"/>
                        </a:spcAft>
                        <a:buNone/>
                        <a:tabLst/>
                      </a:pPr>
                      <a:r>
                        <a:rPr lang="nl-BE" sz="1400" b="0" i="0" u="none" strike="noStrike" kern="1200" cap="none">
                          <a:ln>
                            <a:noFill/>
                          </a:ln>
                          <a:solidFill>
                            <a:srgbClr val="000000"/>
                          </a:solidFill>
                          <a:latin typeface="Liberation Sans" pitchFamily="18"/>
                          <a:ea typeface="Arial" pitchFamily="18"/>
                          <a:cs typeface="Arial" pitchFamily="18"/>
                        </a:rPr>
                        <a:t>Negative binomial distribution</a:t>
                      </a:r>
                    </a:p>
                  </a:txBody>
                  <a:tcPr/>
                </a:tc>
              </a:tr>
              <a:tr h="783359">
                <a:tc>
                  <a:txBody>
                    <a:bodyPr/>
                    <a:lstStyle/>
                    <a:p>
                      <a:pPr marL="0" marR="0" lvl="0" indent="0" rtl="0" hangingPunct="0">
                        <a:lnSpc>
                          <a:spcPct val="84000"/>
                        </a:lnSpc>
                        <a:spcBef>
                          <a:spcPts val="0"/>
                        </a:spcBef>
                        <a:spcAft>
                          <a:spcPts val="0"/>
                        </a:spcAft>
                        <a:buNone/>
                        <a:tabLst/>
                      </a:pPr>
                      <a:r>
                        <a:rPr lang="nl-BE" sz="1400" b="0" i="0" u="none" strike="noStrike" kern="1200" cap="none">
                          <a:ln>
                            <a:noFill/>
                          </a:ln>
                          <a:solidFill>
                            <a:srgbClr val="000000"/>
                          </a:solidFill>
                          <a:latin typeface="Liberation Sans" pitchFamily="18"/>
                          <a:ea typeface="Arial" pitchFamily="18"/>
                          <a:cs typeface="Arial" pitchFamily="18"/>
                        </a:rPr>
                        <a:t>DESeq</a:t>
                      </a:r>
                    </a:p>
                  </a:txBody>
                  <a:tcPr/>
                </a:tc>
                <a:tc>
                  <a:txBody>
                    <a:bodyPr/>
                    <a:lstStyle/>
                    <a:p>
                      <a:pPr marL="0" marR="0" indent="0" rtl="0" hangingPunct="0">
                        <a:lnSpc>
                          <a:spcPct val="100000"/>
                        </a:lnSpc>
                        <a:spcBef>
                          <a:spcPts val="0"/>
                        </a:spcBef>
                        <a:spcAft>
                          <a:spcPts val="0"/>
                        </a:spcAft>
                        <a:tabLst/>
                      </a:pPr>
                      <a:endParaRPr lang="en-US" sz="1800" b="0" i="0" u="none" strike="noStrike" kern="1200" cap="none">
                        <a:ln>
                          <a:noFill/>
                        </a:ln>
                        <a:latin typeface="Liberation Sans" pitchFamily="18"/>
                      </a:endParaRPr>
                    </a:p>
                  </a:txBody>
                  <a:tcPr/>
                </a:tc>
                <a:tc>
                  <a:txBody>
                    <a:bodyPr/>
                    <a:lstStyle/>
                    <a:p>
                      <a:pPr marL="0" marR="0" lvl="0" indent="0" algn="l" rtl="0" hangingPunct="0">
                        <a:lnSpc>
                          <a:spcPct val="84000"/>
                        </a:lnSpc>
                        <a:spcBef>
                          <a:spcPts val="0"/>
                        </a:spcBef>
                        <a:spcAft>
                          <a:spcPts val="0"/>
                        </a:spcAft>
                        <a:buNone/>
                        <a:tabLst/>
                      </a:pPr>
                      <a:r>
                        <a:rPr lang="nl-BE" sz="1400" b="0" i="0" u="none" strike="noStrike" kern="1200" cap="none">
                          <a:ln>
                            <a:noFill/>
                          </a:ln>
                          <a:solidFill>
                            <a:srgbClr val="000000"/>
                          </a:solidFill>
                          <a:latin typeface="Liberation Sans" pitchFamily="18"/>
                          <a:ea typeface="Arial" pitchFamily="18"/>
                          <a:cs typeface="Arial" pitchFamily="18"/>
                        </a:rPr>
                        <a:t>Negative binomial distribution</a:t>
                      </a:r>
                    </a:p>
                  </a:txBody>
                  <a:tcPr/>
                </a:tc>
              </a:tr>
              <a:tr h="1145160">
                <a:tc>
                  <a:txBody>
                    <a:bodyPr/>
                    <a:lstStyle/>
                    <a:p>
                      <a:pPr marL="0" marR="0" lvl="0" indent="0" rtl="0" hangingPunct="0">
                        <a:lnSpc>
                          <a:spcPct val="84000"/>
                        </a:lnSpc>
                        <a:spcBef>
                          <a:spcPts val="0"/>
                        </a:spcBef>
                        <a:spcAft>
                          <a:spcPts val="0"/>
                        </a:spcAft>
                        <a:buNone/>
                        <a:tabLst/>
                      </a:pPr>
                      <a:r>
                        <a:rPr lang="nl-BE" sz="1400" b="0" i="0" u="none" strike="noStrike" kern="1200" cap="none">
                          <a:ln>
                            <a:noFill/>
                          </a:ln>
                          <a:solidFill>
                            <a:srgbClr val="000000"/>
                          </a:solidFill>
                          <a:latin typeface="Liberation Sans" pitchFamily="18"/>
                          <a:ea typeface="Arial" pitchFamily="18"/>
                          <a:cs typeface="Arial" pitchFamily="18"/>
                        </a:rPr>
                        <a:t>Cuffdiff2</a:t>
                      </a:r>
                    </a:p>
                    <a:p>
                      <a:pPr marL="0" marR="0" lvl="0" indent="0" rtl="0" hangingPunct="0">
                        <a:lnSpc>
                          <a:spcPct val="84000"/>
                        </a:lnSpc>
                        <a:spcBef>
                          <a:spcPts val="0"/>
                        </a:spcBef>
                        <a:spcAft>
                          <a:spcPts val="0"/>
                        </a:spcAft>
                        <a:buNone/>
                        <a:tabLst/>
                      </a:pPr>
                      <a:r>
                        <a:rPr lang="nl-BE" sz="1400" b="0" i="0" u="none" strike="noStrike" kern="1200" cap="none">
                          <a:ln>
                            <a:noFill/>
                          </a:ln>
                          <a:solidFill>
                            <a:srgbClr val="000000"/>
                          </a:solidFill>
                          <a:latin typeface="Liberation Sans" pitchFamily="18"/>
                          <a:ea typeface="Arial" pitchFamily="18"/>
                          <a:cs typeface="Arial" pitchFamily="18"/>
                        </a:rPr>
                        <a:t>(CuffLinks)</a:t>
                      </a:r>
                    </a:p>
                  </a:txBody>
                  <a:tcPr/>
                </a:tc>
                <a:tc>
                  <a:txBody>
                    <a:bodyPr/>
                    <a:lstStyle/>
                    <a:p>
                      <a:pPr marL="0" marR="0" indent="0" rtl="0" hangingPunct="0">
                        <a:lnSpc>
                          <a:spcPct val="100000"/>
                        </a:lnSpc>
                        <a:spcBef>
                          <a:spcPts val="0"/>
                        </a:spcBef>
                        <a:spcAft>
                          <a:spcPts val="0"/>
                        </a:spcAft>
                        <a:tabLst/>
                      </a:pPr>
                      <a:endParaRPr lang="en-US" sz="1800" b="0" i="0" u="none" strike="noStrike" kern="1200" cap="none">
                        <a:ln>
                          <a:noFill/>
                        </a:ln>
                        <a:latin typeface="Liberation Sans" pitchFamily="18"/>
                      </a:endParaRPr>
                    </a:p>
                  </a:txBody>
                  <a:tcPr/>
                </a:tc>
                <a:tc>
                  <a:txBody>
                    <a:bodyPr/>
                    <a:lstStyle/>
                    <a:p>
                      <a:pPr marL="0" marR="0" lvl="0" indent="0" algn="l" rtl="0" hangingPunct="0">
                        <a:lnSpc>
                          <a:spcPct val="84000"/>
                        </a:lnSpc>
                        <a:spcBef>
                          <a:spcPts val="0"/>
                        </a:spcBef>
                        <a:spcAft>
                          <a:spcPts val="0"/>
                        </a:spcAft>
                        <a:buNone/>
                        <a:tabLst/>
                      </a:pPr>
                      <a:r>
                        <a:rPr lang="nl-BE" sz="1400" b="0" i="0" u="none" strike="noStrike" kern="1200" cap="none">
                          <a:ln>
                            <a:noFill/>
                          </a:ln>
                          <a:solidFill>
                            <a:srgbClr val="000000"/>
                          </a:solidFill>
                          <a:latin typeface="Liberation Sans" pitchFamily="18"/>
                          <a:ea typeface="Arial" pitchFamily="18"/>
                          <a:cs typeface="Arial" pitchFamily="18"/>
                        </a:rPr>
                        <a:t>Beta negative binomial distribution</a:t>
                      </a:r>
                    </a:p>
                  </a:txBody>
                  <a:tcPr/>
                </a:tc>
              </a:tr>
            </a:tbl>
          </a:graphicData>
        </a:graphic>
      </p:graphicFrame>
      <p:sp>
        <p:nvSpPr>
          <p:cNvPr id="3" name="TextBox 2"/>
          <p:cNvSpPr txBox="1"/>
          <p:nvPr/>
        </p:nvSpPr>
        <p:spPr>
          <a:xfrm>
            <a:off x="2286000" y="91440"/>
            <a:ext cx="5212080" cy="1000440"/>
          </a:xfrm>
          <a:prstGeom prst="rect">
            <a:avLst/>
          </a:prstGeom>
          <a:noFill/>
          <a:ln>
            <a:noFill/>
          </a:ln>
        </p:spPr>
        <p:txBody>
          <a:bodyPr vert="horz" wrap="none" lIns="90000" tIns="45000" rIns="90000" bIns="45000" anchorCtr="0" compatLnSpc="0"/>
          <a:lstStyle/>
          <a:p>
            <a:pPr marL="0" marR="0" lvl="0" indent="0" algn="ctr" rtl="0" hangingPunct="0">
              <a:lnSpc>
                <a:spcPct val="84000"/>
              </a:lnSpc>
              <a:spcBef>
                <a:spcPts val="0"/>
              </a:spcBef>
              <a:spcAft>
                <a:spcPts val="0"/>
              </a:spcAft>
              <a:buNone/>
              <a:tabLst/>
            </a:pPr>
            <a:r>
              <a:rPr lang="nl-BE" sz="2400" b="0" i="0" u="none" strike="noStrike" kern="1200" cap="none">
                <a:ln>
                  <a:noFill/>
                </a:ln>
                <a:solidFill>
                  <a:srgbClr val="0066CC"/>
                </a:solidFill>
                <a:latin typeface="Liberation Sans" pitchFamily="18"/>
                <a:ea typeface="Arial" pitchFamily="18"/>
                <a:cs typeface="Arial" pitchFamily="18"/>
              </a:rPr>
              <a:t>Read Count Distribution Assumption</a:t>
            </a:r>
          </a:p>
        </p:txBody>
      </p:sp>
    </p:spTree>
    <p:extLst>
      <p:ext uri="{BB962C8B-B14F-4D97-AF65-F5344CB8AC3E}">
        <p14:creationId xmlns:p14="http://schemas.microsoft.com/office/powerpoint/2010/main" val="306618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60439" y="822960"/>
            <a:ext cx="8226360" cy="584280"/>
          </a:xfrm>
          <a:noFill/>
          <a:ln>
            <a:noFill/>
          </a:ln>
        </p:spPr>
        <p:txBody>
          <a:bodyPr wrap="square" lIns="0" tIns="0" rIns="0" bIns="0" anchorCtr="0">
            <a:noAutofit/>
          </a:bodyPr>
          <a:lstStyle/>
          <a:p>
            <a:pPr lvl="0">
              <a:lnSpc>
                <a:spcPct val="100000"/>
              </a:lnSpc>
            </a:pPr>
            <a:r>
              <a:rPr lang="en-US" sz="1800">
                <a:solidFill>
                  <a:srgbClr val="292934"/>
                </a:solidFill>
                <a:highlight>
                  <a:scrgbClr r="0" g="0" b="0">
                    <a:alpha val="0"/>
                  </a:scrgbClr>
                </a:highlight>
                <a:latin typeface="Arial"/>
              </a:rPr>
              <a:t>DESeq or edgeR?</a:t>
            </a:r>
          </a:p>
        </p:txBody>
      </p:sp>
      <p:sp>
        <p:nvSpPr>
          <p:cNvPr id="3" name="TextBox 2"/>
          <p:cNvSpPr txBox="1"/>
          <p:nvPr/>
        </p:nvSpPr>
        <p:spPr>
          <a:xfrm>
            <a:off x="460439" y="1869119"/>
            <a:ext cx="8226360" cy="2979719"/>
          </a:xfrm>
          <a:prstGeom prst="rect">
            <a:avLst/>
          </a:prstGeom>
          <a:noFill/>
          <a:ln>
            <a:noFill/>
          </a:ln>
        </p:spPr>
        <p:txBody>
          <a:bodyPr vert="horz" wrap="none" lIns="90000" tIns="45000" rIns="90000" bIns="45000" anchor="t"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pic>
        <p:nvPicPr>
          <p:cNvPr id="4" name="Picture 3"/>
          <p:cNvPicPr>
            <a:picLocks noChangeAspect="1"/>
          </p:cNvPicPr>
          <p:nvPr/>
        </p:nvPicPr>
        <p:blipFill>
          <a:blip r:embed="rId3">
            <a:alphaModFix/>
            <a:lum/>
          </a:blip>
          <a:srcRect/>
          <a:stretch>
            <a:fillRect/>
          </a:stretch>
        </p:blipFill>
        <p:spPr>
          <a:xfrm>
            <a:off x="460800" y="1631520"/>
            <a:ext cx="6583320" cy="1832040"/>
          </a:xfrm>
          <a:prstGeom prst="rect">
            <a:avLst/>
          </a:prstGeom>
          <a:noFill/>
          <a:ln>
            <a:noFill/>
          </a:ln>
        </p:spPr>
      </p:pic>
      <p:sp>
        <p:nvSpPr>
          <p:cNvPr id="5" name="AutoShape 4"/>
          <p:cNvSpPr/>
          <p:nvPr/>
        </p:nvSpPr>
        <p:spPr>
          <a:xfrm>
            <a:off x="460800" y="3006360"/>
            <a:ext cx="6308640" cy="457200"/>
          </a:xfrm>
          <a:custGeom>
            <a:avLst>
              <a:gd name="f0" fmla="val 847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29160" cap="sq">
            <a:solidFill>
              <a:srgbClr val="FF3333"/>
            </a:solidFill>
            <a:prstDash val="solid"/>
            <a:miter/>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pic>
        <p:nvPicPr>
          <p:cNvPr id="6" name="Picture 5"/>
          <p:cNvPicPr>
            <a:picLocks noChangeAspect="1"/>
          </p:cNvPicPr>
          <p:nvPr/>
        </p:nvPicPr>
        <p:blipFill>
          <a:blip r:embed="rId4">
            <a:alphaModFix/>
            <a:lum/>
          </a:blip>
          <a:srcRect/>
          <a:stretch>
            <a:fillRect/>
          </a:stretch>
        </p:blipFill>
        <p:spPr>
          <a:xfrm>
            <a:off x="4649040" y="3657600"/>
            <a:ext cx="3946320" cy="1252439"/>
          </a:xfrm>
          <a:prstGeom prst="rect">
            <a:avLst/>
          </a:prstGeom>
          <a:noFill/>
          <a:ln>
            <a:noFill/>
          </a:ln>
        </p:spPr>
      </p:pic>
      <p:sp>
        <p:nvSpPr>
          <p:cNvPr id="7" name="Title 6"/>
          <p:cNvSpPr txBox="1">
            <a:spLocks noGrp="1"/>
          </p:cNvSpPr>
          <p:nvPr>
            <p:ph type="title" idx="4294967295"/>
          </p:nvPr>
        </p:nvSpPr>
        <p:spPr>
          <a:xfrm>
            <a:off x="460439" y="91440"/>
            <a:ext cx="8226360" cy="584280"/>
          </a:xfrm>
          <a:noFill/>
          <a:ln>
            <a:noFill/>
          </a:ln>
        </p:spPr>
        <p:txBody>
          <a:bodyPr wrap="square" lIns="0" tIns="0" rIns="0" bIns="0" anchorCtr="0">
            <a:noAutofit/>
          </a:bodyPr>
          <a:lstStyle/>
          <a:p>
            <a:pPr lvl="0" algn="ctr">
              <a:lnSpc>
                <a:spcPct val="100000"/>
              </a:lnSpc>
            </a:pPr>
            <a:r>
              <a:rPr lang="en-US" sz="2600">
                <a:solidFill>
                  <a:srgbClr val="0066CC"/>
                </a:solidFill>
                <a:highlight>
                  <a:scrgbClr r="0" g="0" b="0">
                    <a:alpha val="0"/>
                  </a:scrgbClr>
                </a:highlight>
                <a:latin typeface="Arial"/>
              </a:rPr>
              <a:t>Package Selection</a:t>
            </a:r>
          </a:p>
        </p:txBody>
      </p:sp>
    </p:spTree>
    <p:extLst>
      <p:ext uri="{BB962C8B-B14F-4D97-AF65-F5344CB8AC3E}">
        <p14:creationId xmlns:p14="http://schemas.microsoft.com/office/powerpoint/2010/main" val="3230345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idx="4294967295"/>
          </p:nvPr>
        </p:nvSpPr>
        <p:spPr>
          <a:xfrm>
            <a:off x="460439" y="91440"/>
            <a:ext cx="8226360" cy="584280"/>
          </a:xfrm>
          <a:noFill/>
          <a:ln>
            <a:noFill/>
          </a:ln>
        </p:spPr>
        <p:txBody>
          <a:bodyPr wrap="square" lIns="0" tIns="0" rIns="0" bIns="0" anchorCtr="0">
            <a:noAutofit/>
          </a:bodyPr>
          <a:lstStyle/>
          <a:p>
            <a:pPr lvl="0" algn="ctr">
              <a:lnSpc>
                <a:spcPct val="100000"/>
              </a:lnSpc>
            </a:pPr>
            <a:r>
              <a:rPr lang="en-US" sz="2600" dirty="0" smtClean="0">
                <a:solidFill>
                  <a:srgbClr val="0066CC"/>
                </a:solidFill>
                <a:highlight>
                  <a:scrgbClr r="0" g="0" b="0">
                    <a:alpha val="0"/>
                  </a:scrgbClr>
                </a:highlight>
                <a:latin typeface="Arial"/>
              </a:rPr>
              <a:t>DE Report: Used Reads</a:t>
            </a:r>
            <a:endParaRPr lang="en-US" sz="2600" dirty="0">
              <a:solidFill>
                <a:srgbClr val="0066CC"/>
              </a:solidFill>
              <a:highlight>
                <a:scrgbClr r="0" g="0" b="0">
                  <a:alpha val="0"/>
                </a:scrgbClr>
              </a:highlight>
              <a:latin typeface="Arial"/>
            </a:endParaRPr>
          </a:p>
        </p:txBody>
      </p:sp>
      <p:pic>
        <p:nvPicPr>
          <p:cNvPr id="8" name="Picture 7"/>
          <p:cNvPicPr>
            <a:picLocks noChangeAspect="1"/>
          </p:cNvPicPr>
          <p:nvPr/>
        </p:nvPicPr>
        <p:blipFill rotWithShape="1">
          <a:blip r:embed="rId3"/>
          <a:srcRect l="30739" t="3" r="31077" b="37006"/>
          <a:stretch/>
        </p:blipFill>
        <p:spPr>
          <a:xfrm>
            <a:off x="2079715" y="693972"/>
            <a:ext cx="5300221" cy="4917731"/>
          </a:xfrm>
          <a:prstGeom prst="rect">
            <a:avLst/>
          </a:prstGeom>
        </p:spPr>
      </p:pic>
    </p:spTree>
    <p:extLst>
      <p:ext uri="{BB962C8B-B14F-4D97-AF65-F5344CB8AC3E}">
        <p14:creationId xmlns:p14="http://schemas.microsoft.com/office/powerpoint/2010/main" val="1491469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idx="4294967295"/>
          </p:nvPr>
        </p:nvSpPr>
        <p:spPr>
          <a:xfrm>
            <a:off x="-81727" y="-50910"/>
            <a:ext cx="8226360" cy="584280"/>
          </a:xfrm>
          <a:noFill/>
          <a:ln>
            <a:noFill/>
          </a:ln>
        </p:spPr>
        <p:txBody>
          <a:bodyPr wrap="square" lIns="0" tIns="0" rIns="0" bIns="0" anchorCtr="0">
            <a:noAutofit/>
          </a:bodyPr>
          <a:lstStyle/>
          <a:p>
            <a:pPr lvl="0" algn="ctr">
              <a:lnSpc>
                <a:spcPct val="100000"/>
              </a:lnSpc>
            </a:pPr>
            <a:r>
              <a:rPr lang="en-US" sz="2600" dirty="0" smtClean="0">
                <a:solidFill>
                  <a:srgbClr val="0066CC"/>
                </a:solidFill>
                <a:highlight>
                  <a:scrgbClr r="0" g="0" b="0">
                    <a:alpha val="0"/>
                  </a:scrgbClr>
                </a:highlight>
                <a:latin typeface="Arial"/>
              </a:rPr>
              <a:t>DE Report: Used Reads</a:t>
            </a:r>
            <a:endParaRPr lang="en-US" sz="2600" dirty="0">
              <a:solidFill>
                <a:srgbClr val="0066CC"/>
              </a:solidFill>
              <a:highlight>
                <a:scrgbClr r="0" g="0" b="0">
                  <a:alpha val="0"/>
                </a:scrgbClr>
              </a:highlight>
              <a:latin typeface="Arial"/>
            </a:endParaRPr>
          </a:p>
        </p:txBody>
      </p:sp>
      <p:pic>
        <p:nvPicPr>
          <p:cNvPr id="2" name="Picture 1"/>
          <p:cNvPicPr>
            <a:picLocks noChangeAspect="1"/>
          </p:cNvPicPr>
          <p:nvPr/>
        </p:nvPicPr>
        <p:blipFill rotWithShape="1">
          <a:blip r:embed="rId3"/>
          <a:srcRect l="12611" t="18331" r="22034" b="2582"/>
          <a:stretch/>
        </p:blipFill>
        <p:spPr>
          <a:xfrm>
            <a:off x="453154" y="633308"/>
            <a:ext cx="7998975" cy="5445085"/>
          </a:xfrm>
          <a:prstGeom prst="rect">
            <a:avLst/>
          </a:prstGeom>
        </p:spPr>
      </p:pic>
    </p:spTree>
    <p:extLst>
      <p:ext uri="{BB962C8B-B14F-4D97-AF65-F5344CB8AC3E}">
        <p14:creationId xmlns:p14="http://schemas.microsoft.com/office/powerpoint/2010/main" val="769790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idx="4294967295"/>
          </p:nvPr>
        </p:nvSpPr>
        <p:spPr>
          <a:xfrm>
            <a:off x="-81727" y="-50910"/>
            <a:ext cx="8226360" cy="584280"/>
          </a:xfrm>
          <a:noFill/>
          <a:ln>
            <a:noFill/>
          </a:ln>
        </p:spPr>
        <p:txBody>
          <a:bodyPr wrap="square" lIns="0" tIns="0" rIns="0" bIns="0" anchorCtr="0">
            <a:noAutofit/>
          </a:bodyPr>
          <a:lstStyle/>
          <a:p>
            <a:pPr lvl="0" algn="ctr">
              <a:lnSpc>
                <a:spcPct val="100000"/>
              </a:lnSpc>
            </a:pPr>
            <a:r>
              <a:rPr lang="en-US" sz="2600" dirty="0" smtClean="0">
                <a:solidFill>
                  <a:srgbClr val="0066CC"/>
                </a:solidFill>
                <a:highlight>
                  <a:scrgbClr r="0" g="0" b="0">
                    <a:alpha val="0"/>
                  </a:scrgbClr>
                </a:highlight>
                <a:latin typeface="Arial"/>
              </a:rPr>
              <a:t>DE Report: Used Reads</a:t>
            </a:r>
            <a:endParaRPr lang="en-US" sz="2600" dirty="0">
              <a:solidFill>
                <a:srgbClr val="0066CC"/>
              </a:solidFill>
              <a:highlight>
                <a:scrgbClr r="0" g="0" b="0">
                  <a:alpha val="0"/>
                </a:scrgbClr>
              </a:highlight>
              <a:latin typeface="Arial"/>
            </a:endParaRPr>
          </a:p>
        </p:txBody>
      </p:sp>
      <p:pic>
        <p:nvPicPr>
          <p:cNvPr id="3" name="Picture 2"/>
          <p:cNvPicPr>
            <a:picLocks noChangeAspect="1"/>
          </p:cNvPicPr>
          <p:nvPr/>
        </p:nvPicPr>
        <p:blipFill rotWithShape="1">
          <a:blip r:embed="rId3"/>
          <a:srcRect l="30337" t="8534" r="31084" b="17277"/>
          <a:stretch/>
        </p:blipFill>
        <p:spPr>
          <a:xfrm>
            <a:off x="1715514" y="623087"/>
            <a:ext cx="5270887" cy="5701164"/>
          </a:xfrm>
          <a:prstGeom prst="rect">
            <a:avLst/>
          </a:prstGeom>
        </p:spPr>
      </p:pic>
    </p:spTree>
    <p:extLst>
      <p:ext uri="{BB962C8B-B14F-4D97-AF65-F5344CB8AC3E}">
        <p14:creationId xmlns:p14="http://schemas.microsoft.com/office/powerpoint/2010/main" val="829199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56839" y="194760"/>
            <a:ext cx="8226360" cy="584280"/>
          </a:xfrm>
          <a:noFill/>
          <a:ln>
            <a:noFill/>
          </a:ln>
        </p:spPr>
        <p:txBody>
          <a:bodyPr wrap="square" lIns="0" tIns="0" rIns="0" bIns="0" anchorCtr="0">
            <a:noAutofit/>
          </a:bodyPr>
          <a:lstStyle/>
          <a:p>
            <a:pPr lvl="0" algn="ctr">
              <a:lnSpc>
                <a:spcPct val="100000"/>
              </a:lnSpc>
            </a:pPr>
            <a:r>
              <a:rPr lang="en-US" sz="2600">
                <a:solidFill>
                  <a:srgbClr val="0066CC"/>
                </a:solidFill>
                <a:highlight>
                  <a:scrgbClr r="0" g="0" b="0">
                    <a:alpha val="0"/>
                  </a:scrgbClr>
                </a:highlight>
                <a:latin typeface="Arial"/>
              </a:rPr>
              <a:t>Differential Expression Table (DeSeq)</a:t>
            </a:r>
          </a:p>
        </p:txBody>
      </p:sp>
      <p:pic>
        <p:nvPicPr>
          <p:cNvPr id="3" name="Picture 2"/>
          <p:cNvPicPr>
            <a:picLocks noChangeAspect="1"/>
          </p:cNvPicPr>
          <p:nvPr/>
        </p:nvPicPr>
        <p:blipFill>
          <a:blip r:embed="rId3">
            <a:alphaModFix/>
            <a:lum/>
          </a:blip>
          <a:srcRect/>
          <a:stretch>
            <a:fillRect/>
          </a:stretch>
        </p:blipFill>
        <p:spPr>
          <a:xfrm>
            <a:off x="2000160" y="2541600"/>
            <a:ext cx="5140440" cy="379440"/>
          </a:xfrm>
          <a:prstGeom prst="rect">
            <a:avLst/>
          </a:prstGeom>
          <a:noFill/>
          <a:ln>
            <a:noFill/>
          </a:ln>
        </p:spPr>
      </p:pic>
      <p:pic>
        <p:nvPicPr>
          <p:cNvPr id="4" name="Picture 5"/>
          <p:cNvPicPr>
            <a:picLocks noChangeAspect="1"/>
          </p:cNvPicPr>
          <p:nvPr/>
        </p:nvPicPr>
        <p:blipFill>
          <a:blip r:embed="rId4">
            <a:alphaModFix/>
            <a:lum/>
          </a:blip>
          <a:srcRect/>
          <a:stretch>
            <a:fillRect/>
          </a:stretch>
        </p:blipFill>
        <p:spPr>
          <a:xfrm>
            <a:off x="123840" y="2003399"/>
            <a:ext cx="8893080" cy="1835280"/>
          </a:xfrm>
          <a:prstGeom prst="rect">
            <a:avLst/>
          </a:prstGeom>
          <a:noFill/>
          <a:ln>
            <a:noFill/>
          </a:ln>
        </p:spPr>
      </p:pic>
    </p:spTree>
    <p:extLst>
      <p:ext uri="{BB962C8B-B14F-4D97-AF65-F5344CB8AC3E}">
        <p14:creationId xmlns:p14="http://schemas.microsoft.com/office/powerpoint/2010/main" val="1322047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56839" y="194760"/>
            <a:ext cx="8226360" cy="584280"/>
          </a:xfrm>
          <a:noFill/>
          <a:ln>
            <a:noFill/>
          </a:ln>
        </p:spPr>
        <p:txBody>
          <a:bodyPr wrap="square" lIns="0" tIns="0" rIns="0" bIns="0" anchorCtr="0">
            <a:noAutofit/>
          </a:bodyPr>
          <a:lstStyle/>
          <a:p>
            <a:pPr lvl="0" algn="ctr">
              <a:lnSpc>
                <a:spcPct val="100000"/>
              </a:lnSpc>
            </a:pPr>
            <a:r>
              <a:rPr lang="en-US" sz="4000" dirty="0" err="1" smtClean="0">
                <a:solidFill>
                  <a:srgbClr val="0066CC"/>
                </a:solidFill>
                <a:highlight>
                  <a:scrgbClr r="0" g="0" b="0">
                    <a:alpha val="0"/>
                  </a:scrgbClr>
                </a:highlight>
                <a:latin typeface="Arial"/>
              </a:rPr>
              <a:t>RNASeq</a:t>
            </a:r>
            <a:r>
              <a:rPr lang="en-US" sz="4000" dirty="0" smtClean="0">
                <a:solidFill>
                  <a:srgbClr val="0066CC"/>
                </a:solidFill>
                <a:highlight>
                  <a:scrgbClr r="0" g="0" b="0">
                    <a:alpha val="0"/>
                  </a:scrgbClr>
                </a:highlight>
                <a:latin typeface="Arial"/>
              </a:rPr>
              <a:t> is more than DE only</a:t>
            </a:r>
            <a:endParaRPr lang="en-US" sz="4000" dirty="0">
              <a:solidFill>
                <a:srgbClr val="0066CC"/>
              </a:solidFill>
              <a:highlight>
                <a:scrgbClr r="0" g="0" b="0">
                  <a:alpha val="0"/>
                </a:scrgbClr>
              </a:highlight>
              <a:latin typeface="Arial"/>
            </a:endParaRPr>
          </a:p>
        </p:txBody>
      </p:sp>
      <p:pic>
        <p:nvPicPr>
          <p:cNvPr id="3" name="Picture 2"/>
          <p:cNvPicPr>
            <a:picLocks noChangeAspect="1"/>
          </p:cNvPicPr>
          <p:nvPr/>
        </p:nvPicPr>
        <p:blipFill>
          <a:blip r:embed="rId3">
            <a:alphaModFix/>
            <a:lum/>
          </a:blip>
          <a:srcRect/>
          <a:stretch>
            <a:fillRect/>
          </a:stretch>
        </p:blipFill>
        <p:spPr>
          <a:xfrm>
            <a:off x="2000160" y="2541600"/>
            <a:ext cx="5140440" cy="379440"/>
          </a:xfrm>
          <a:prstGeom prst="rect">
            <a:avLst/>
          </a:prstGeom>
          <a:noFill/>
          <a:ln>
            <a:noFill/>
          </a:ln>
        </p:spPr>
      </p:pic>
      <p:sp>
        <p:nvSpPr>
          <p:cNvPr id="5" name="TextBox 4"/>
          <p:cNvSpPr txBox="1"/>
          <p:nvPr/>
        </p:nvSpPr>
        <p:spPr>
          <a:xfrm>
            <a:off x="901146" y="1205948"/>
            <a:ext cx="7686263" cy="569386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solidFill>
                  <a:schemeClr val="tx2"/>
                </a:solidFill>
              </a:rPr>
              <a:t>Analysis of fusion genes</a:t>
            </a:r>
          </a:p>
          <a:p>
            <a:pPr marL="285750" indent="-285750">
              <a:buFont typeface="Arial" panose="020B0604020202020204" pitchFamily="34" charset="0"/>
              <a:buChar char="•"/>
            </a:pPr>
            <a:endParaRPr lang="en-US" sz="3600" dirty="0" smtClean="0">
              <a:solidFill>
                <a:schemeClr val="tx2"/>
              </a:solidFill>
            </a:endParaRPr>
          </a:p>
          <a:p>
            <a:pPr marL="285750" indent="-285750">
              <a:buFont typeface="Arial" panose="020B0604020202020204" pitchFamily="34" charset="0"/>
              <a:buChar char="•"/>
            </a:pPr>
            <a:r>
              <a:rPr lang="en-US" sz="3600" dirty="0" smtClean="0">
                <a:solidFill>
                  <a:schemeClr val="tx2"/>
                </a:solidFill>
              </a:rPr>
              <a:t>Alternative splicing (</a:t>
            </a:r>
            <a:r>
              <a:rPr lang="en-US" sz="3600" dirty="0" err="1" smtClean="0">
                <a:solidFill>
                  <a:schemeClr val="tx2"/>
                </a:solidFill>
              </a:rPr>
              <a:t>Pacbio</a:t>
            </a:r>
            <a:r>
              <a:rPr lang="en-US" sz="3600" dirty="0" smtClean="0">
                <a:solidFill>
                  <a:schemeClr val="tx2"/>
                </a:solidFill>
              </a:rPr>
              <a:t>)</a:t>
            </a:r>
          </a:p>
          <a:p>
            <a:pPr marL="285750" indent="-285750">
              <a:buFont typeface="Arial" panose="020B0604020202020204" pitchFamily="34" charset="0"/>
              <a:buChar char="•"/>
            </a:pPr>
            <a:endParaRPr lang="en-US" sz="3600" dirty="0" smtClean="0">
              <a:solidFill>
                <a:schemeClr val="tx2"/>
              </a:solidFill>
            </a:endParaRPr>
          </a:p>
          <a:p>
            <a:pPr marL="285750" indent="-285750">
              <a:buFont typeface="Arial" panose="020B0604020202020204" pitchFamily="34" charset="0"/>
              <a:buChar char="•"/>
            </a:pPr>
            <a:r>
              <a:rPr lang="en-US" sz="3600" dirty="0" smtClean="0">
                <a:solidFill>
                  <a:schemeClr val="tx2"/>
                </a:solidFill>
              </a:rPr>
              <a:t>Expression miRNA and </a:t>
            </a:r>
            <a:r>
              <a:rPr lang="en-US" sz="3600" dirty="0" err="1" smtClean="0">
                <a:solidFill>
                  <a:schemeClr val="tx2"/>
                </a:solidFill>
              </a:rPr>
              <a:t>lncRNA</a:t>
            </a:r>
            <a:endParaRPr lang="en-US" sz="3600" dirty="0" smtClean="0">
              <a:solidFill>
                <a:schemeClr val="tx2"/>
              </a:solidFill>
            </a:endParaRPr>
          </a:p>
          <a:p>
            <a:pPr marL="285750" indent="-285750">
              <a:buFont typeface="Arial" panose="020B0604020202020204" pitchFamily="34" charset="0"/>
              <a:buChar char="•"/>
            </a:pPr>
            <a:endParaRPr lang="en-US" sz="3600" dirty="0" smtClean="0">
              <a:solidFill>
                <a:schemeClr val="tx2"/>
              </a:solidFill>
            </a:endParaRPr>
          </a:p>
          <a:p>
            <a:pPr marL="285750" indent="-285750">
              <a:buFont typeface="Arial" panose="020B0604020202020204" pitchFamily="34" charset="0"/>
              <a:buChar char="•"/>
            </a:pPr>
            <a:r>
              <a:rPr lang="en-US" sz="3600" dirty="0" smtClean="0">
                <a:solidFill>
                  <a:schemeClr val="tx2"/>
                </a:solidFill>
              </a:rPr>
              <a:t>Cell velocity (single cell)</a:t>
            </a:r>
          </a:p>
          <a:p>
            <a:pPr marL="285750" indent="-285750">
              <a:buFont typeface="Arial" panose="020B0604020202020204" pitchFamily="34" charset="0"/>
              <a:buChar char="•"/>
            </a:pPr>
            <a:endParaRPr lang="en-US" sz="3600" dirty="0" smtClean="0">
              <a:solidFill>
                <a:schemeClr val="tx2"/>
              </a:solidFill>
            </a:endParaRPr>
          </a:p>
          <a:p>
            <a:pPr marL="285750" indent="-285750">
              <a:buFont typeface="Arial" panose="020B0604020202020204" pitchFamily="34" charset="0"/>
              <a:buChar char="•"/>
            </a:pPr>
            <a:r>
              <a:rPr lang="en-US" sz="3600" dirty="0" smtClean="0">
                <a:solidFill>
                  <a:schemeClr val="tx2"/>
                </a:solidFill>
              </a:rPr>
              <a:t>De novo Assembly</a:t>
            </a:r>
          </a:p>
          <a:p>
            <a:pPr marL="285750" indent="-285750">
              <a:buFont typeface="Arial" panose="020B0604020202020204" pitchFamily="34" charset="0"/>
              <a:buChar char="•"/>
            </a:pPr>
            <a:endParaRPr lang="en-US" sz="4000" dirty="0"/>
          </a:p>
        </p:txBody>
      </p:sp>
    </p:spTree>
    <p:extLst>
      <p:ext uri="{BB962C8B-B14F-4D97-AF65-F5344CB8AC3E}">
        <p14:creationId xmlns:p14="http://schemas.microsoft.com/office/powerpoint/2010/main" val="3400299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Shape 1"/>
          <p:cNvSpPr txBox="1"/>
          <p:nvPr/>
        </p:nvSpPr>
        <p:spPr>
          <a:xfrm>
            <a:off x="-91440" y="265176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Thanks!</a:t>
            </a:r>
            <a:endParaRPr lang="en-US" sz="1800" b="0" strike="noStrike" spc="-1">
              <a:solidFill>
                <a:srgbClr val="292934"/>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p:cNvPicPr/>
          <p:nvPr/>
        </p:nvPicPr>
        <p:blipFill>
          <a:blip r:embed="rId2"/>
          <a:stretch/>
        </p:blipFill>
        <p:spPr>
          <a:xfrm>
            <a:off x="1861920" y="731520"/>
            <a:ext cx="5069520" cy="4330440"/>
          </a:xfrm>
          <a:prstGeom prst="rect">
            <a:avLst/>
          </a:prstGeom>
          <a:ln>
            <a:noFill/>
          </a:ln>
        </p:spPr>
      </p:pic>
      <p:sp>
        <p:nvSpPr>
          <p:cNvPr id="141" name="TextShape 1"/>
          <p:cNvSpPr txBox="1"/>
          <p:nvPr/>
        </p:nvSpPr>
        <p:spPr>
          <a:xfrm>
            <a:off x="2046600" y="0"/>
            <a:ext cx="4811400" cy="567720"/>
          </a:xfrm>
          <a:prstGeom prst="rect">
            <a:avLst/>
          </a:prstGeom>
          <a:noFill/>
          <a:ln>
            <a:noFill/>
          </a:ln>
        </p:spPr>
        <p:txBody>
          <a:bodyPr lIns="0" tIns="0" rIns="0" bIns="0" anchor="ctr"/>
          <a:lstStyle/>
          <a:p>
            <a:pPr algn="ctr">
              <a:lnSpc>
                <a:spcPct val="100000"/>
              </a:lnSpc>
            </a:pPr>
            <a:r>
              <a:rPr lang="en-US" sz="4000" b="0" strike="noStrike" spc="-97">
                <a:solidFill>
                  <a:srgbClr val="0082B9"/>
                </a:solidFill>
                <a:uFill>
                  <a:solidFill>
                    <a:srgbClr val="FFFFFF"/>
                  </a:solidFill>
                </a:uFill>
                <a:latin typeface="Arial"/>
              </a:rPr>
              <a:t>3. Data Re-analysis</a:t>
            </a:r>
            <a:endParaRPr lang="en-US" sz="1800" b="0" strike="noStrike" spc="-1">
              <a:solidFill>
                <a:srgbClr val="292934"/>
              </a:solidFill>
              <a:uFill>
                <a:solidFill>
                  <a:srgbClr val="FFFFFF"/>
                </a:solidFill>
              </a:uFill>
              <a:latin typeface="Arial"/>
            </a:endParaRPr>
          </a:p>
        </p:txBody>
      </p:sp>
      <p:pic>
        <p:nvPicPr>
          <p:cNvPr id="142" name="Picture 141"/>
          <p:cNvPicPr/>
          <p:nvPr/>
        </p:nvPicPr>
        <p:blipFill>
          <a:blip r:embed="rId3"/>
          <a:stretch/>
        </p:blipFill>
        <p:spPr>
          <a:xfrm>
            <a:off x="4937760" y="4985640"/>
            <a:ext cx="3749040" cy="957960"/>
          </a:xfrm>
          <a:prstGeom prst="rect">
            <a:avLst/>
          </a:prstGeom>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 name="TextShape 1"/>
          <p:cNvSpPr txBox="1"/>
          <p:nvPr/>
        </p:nvSpPr>
        <p:spPr>
          <a:xfrm>
            <a:off x="25560" y="-46080"/>
            <a:ext cx="9118080" cy="617040"/>
          </a:xfrm>
          <a:prstGeom prst="rect">
            <a:avLst/>
          </a:prstGeom>
          <a:noFill/>
          <a:ln>
            <a:noFill/>
          </a:ln>
        </p:spPr>
        <p:txBody>
          <a:bodyPr anchor="ctr"/>
          <a:lstStyle/>
          <a:p>
            <a:pPr algn="ctr">
              <a:lnSpc>
                <a:spcPct val="100000"/>
              </a:lnSpc>
            </a:pPr>
            <a:r>
              <a:rPr lang="en-US" sz="4000" b="0" strike="noStrike" spc="-97" dirty="0">
                <a:solidFill>
                  <a:srgbClr val="0082B9"/>
                </a:solidFill>
                <a:uFill>
                  <a:solidFill>
                    <a:srgbClr val="FFFFFF"/>
                  </a:solidFill>
                </a:uFill>
                <a:latin typeface="Arial"/>
              </a:rPr>
              <a:t>4. Costs Saving </a:t>
            </a:r>
            <a:endParaRPr lang="en-US" sz="1800" b="0" strike="noStrike" spc="-1" dirty="0">
              <a:solidFill>
                <a:srgbClr val="292934"/>
              </a:solidFill>
              <a:uFill>
                <a:solidFill>
                  <a:srgbClr val="FFFFFF"/>
                </a:solidFill>
              </a:uFill>
              <a:latin typeface="Arial"/>
            </a:endParaRPr>
          </a:p>
        </p:txBody>
      </p:sp>
      <p:pic>
        <p:nvPicPr>
          <p:cNvPr id="144" name="Picture 143"/>
          <p:cNvPicPr/>
          <p:nvPr/>
        </p:nvPicPr>
        <p:blipFill>
          <a:blip r:embed="rId2"/>
          <a:stretch/>
        </p:blipFill>
        <p:spPr>
          <a:xfrm>
            <a:off x="456480" y="2354760"/>
            <a:ext cx="2835360" cy="2125800"/>
          </a:xfrm>
          <a:prstGeom prst="rect">
            <a:avLst/>
          </a:prstGeom>
          <a:ln>
            <a:noFill/>
          </a:ln>
        </p:spPr>
      </p:pic>
      <p:pic>
        <p:nvPicPr>
          <p:cNvPr id="146" name="Picture 145"/>
          <p:cNvPicPr/>
          <p:nvPr/>
        </p:nvPicPr>
        <p:blipFill>
          <a:blip r:embed="rId3"/>
          <a:stretch/>
        </p:blipFill>
        <p:spPr>
          <a:xfrm>
            <a:off x="3931920" y="2309400"/>
            <a:ext cx="2773440" cy="2079720"/>
          </a:xfrm>
          <a:prstGeom prst="rect">
            <a:avLst/>
          </a:prstGeom>
          <a:ln>
            <a:noFill/>
          </a:ln>
        </p:spPr>
      </p:pic>
      <p:pic>
        <p:nvPicPr>
          <p:cNvPr id="147" name="Picture 146"/>
          <p:cNvPicPr/>
          <p:nvPr/>
        </p:nvPicPr>
        <p:blipFill>
          <a:blip r:embed="rId4"/>
          <a:stretch/>
        </p:blipFill>
        <p:spPr>
          <a:xfrm>
            <a:off x="7407360" y="1580040"/>
            <a:ext cx="1279440" cy="1071720"/>
          </a:xfrm>
          <a:prstGeom prst="rect">
            <a:avLst/>
          </a:prstGeom>
          <a:ln>
            <a:noFill/>
          </a:ln>
        </p:spPr>
      </p:pic>
      <p:pic>
        <p:nvPicPr>
          <p:cNvPr id="148" name="Picture 147"/>
          <p:cNvPicPr/>
          <p:nvPr/>
        </p:nvPicPr>
        <p:blipFill>
          <a:blip r:embed="rId5"/>
          <a:stretch/>
        </p:blipFill>
        <p:spPr>
          <a:xfrm>
            <a:off x="7498080" y="3017520"/>
            <a:ext cx="1219320" cy="914400"/>
          </a:xfrm>
          <a:prstGeom prst="rect">
            <a:avLst/>
          </a:prstGeom>
          <a:ln>
            <a:noFill/>
          </a:ln>
        </p:spPr>
      </p:pic>
      <p:pic>
        <p:nvPicPr>
          <p:cNvPr id="149" name="Picture 148"/>
          <p:cNvPicPr/>
          <p:nvPr/>
        </p:nvPicPr>
        <p:blipFill>
          <a:blip r:embed="rId6"/>
          <a:stretch/>
        </p:blipFill>
        <p:spPr>
          <a:xfrm>
            <a:off x="7498080" y="4389120"/>
            <a:ext cx="1135080" cy="7556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3333"/>
            <a:ext cx="9118080" cy="617040"/>
          </a:xfrm>
        </p:spPr>
        <p:txBody>
          <a:bodyPr/>
          <a:lstStyle/>
          <a:p>
            <a:pPr algn="ctr"/>
            <a:r>
              <a:rPr lang="en-US" spc="-97" dirty="0">
                <a:solidFill>
                  <a:srgbClr val="0082B9"/>
                </a:solidFill>
                <a:uFill>
                  <a:solidFill>
                    <a:srgbClr val="FFFFFF"/>
                  </a:solidFill>
                </a:uFill>
              </a:rPr>
              <a:t>4</a:t>
            </a:r>
            <a:r>
              <a:rPr lang="en-US" spc="-97" dirty="0" smtClean="0">
                <a:solidFill>
                  <a:srgbClr val="0082B9"/>
                </a:solidFill>
                <a:uFill>
                  <a:solidFill>
                    <a:srgbClr val="FFFFFF"/>
                  </a:solidFill>
                </a:uFill>
              </a:rPr>
              <a:t>. </a:t>
            </a:r>
            <a:r>
              <a:rPr lang="en-US" spc="-97" dirty="0" smtClean="0">
                <a:solidFill>
                  <a:srgbClr val="0082B9"/>
                </a:solidFill>
                <a:uFill>
                  <a:solidFill>
                    <a:srgbClr val="FFFFFF"/>
                  </a:solidFill>
                </a:uFill>
              </a:rPr>
              <a:t>Bioinformatics is Interesting </a:t>
            </a:r>
            <a:br>
              <a:rPr lang="en-US" spc="-97" dirty="0" smtClean="0">
                <a:solidFill>
                  <a:srgbClr val="0082B9"/>
                </a:solidFill>
                <a:uFill>
                  <a:solidFill>
                    <a:srgbClr val="FFFFFF"/>
                  </a:solidFill>
                </a:uFill>
              </a:rPr>
            </a:br>
            <a:r>
              <a:rPr lang="en-US" sz="2400" spc="-97" dirty="0" smtClean="0">
                <a:solidFill>
                  <a:srgbClr val="0082B9"/>
                </a:solidFill>
                <a:uFill>
                  <a:solidFill>
                    <a:srgbClr val="FFFFFF"/>
                  </a:solidFill>
                </a:uFill>
              </a:rPr>
              <a:t>(and a valuable skill)</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790" y="1171126"/>
            <a:ext cx="5843849" cy="390076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132814"/>
            <a:ext cx="5016278" cy="3344185"/>
          </a:xfrm>
          <a:prstGeom prst="rect">
            <a:avLst/>
          </a:prstGeom>
        </p:spPr>
      </p:pic>
    </p:spTree>
    <p:extLst>
      <p:ext uri="{BB962C8B-B14F-4D97-AF65-F5344CB8AC3E}">
        <p14:creationId xmlns:p14="http://schemas.microsoft.com/office/powerpoint/2010/main" val="3532735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973080" y="1771560"/>
            <a:ext cx="7347960" cy="2983320"/>
          </a:xfrm>
          <a:prstGeom prst="rect">
            <a:avLst/>
          </a:prstGeom>
          <a:noFill/>
          <a:ln>
            <a:noFill/>
          </a:ln>
        </p:spPr>
        <p:txBody>
          <a:bodyPr lIns="0" tIns="0" rIns="0" bIns="0" anchor="ctr"/>
          <a:lstStyle/>
          <a:p>
            <a:pPr marL="342720" indent="-341280">
              <a:buClr>
                <a:srgbClr val="000000"/>
              </a:buClr>
              <a:buSzPct val="45000"/>
              <a:buFont typeface="Wingdings" charset="2"/>
              <a:buChar char=""/>
            </a:pPr>
            <a:r>
              <a:rPr lang="en-US" sz="3600" spc="-1" dirty="0" err="1" smtClean="0">
                <a:solidFill>
                  <a:srgbClr val="002060"/>
                </a:solidFill>
                <a:uFill>
                  <a:solidFill>
                    <a:srgbClr val="FFFFFF"/>
                  </a:solidFill>
                </a:uFill>
                <a:latin typeface="Arial"/>
              </a:rPr>
              <a:t>RNASeq</a:t>
            </a:r>
            <a:r>
              <a:rPr lang="en-US" sz="3600" spc="-1" dirty="0" smtClean="0">
                <a:solidFill>
                  <a:srgbClr val="002060"/>
                </a:solidFill>
                <a:uFill>
                  <a:solidFill>
                    <a:srgbClr val="FFFFFF"/>
                  </a:solidFill>
                </a:uFill>
                <a:latin typeface="Arial"/>
              </a:rPr>
              <a:t> bioinformatics</a:t>
            </a:r>
            <a:r>
              <a:rPr lang="en-US" sz="3600" b="0" strike="noStrike" spc="-1" dirty="0" smtClean="0">
                <a:solidFill>
                  <a:srgbClr val="002060"/>
                </a:solidFill>
                <a:uFill>
                  <a:solidFill>
                    <a:srgbClr val="FFFFFF"/>
                  </a:solidFill>
                </a:uFill>
                <a:latin typeface="Arial"/>
              </a:rPr>
              <a:t>: </a:t>
            </a:r>
            <a:r>
              <a:rPr lang="en-US" sz="3600" b="0" strike="noStrike" spc="-1" dirty="0">
                <a:solidFill>
                  <a:srgbClr val="002060"/>
                </a:solidFill>
                <a:uFill>
                  <a:solidFill>
                    <a:srgbClr val="FFFFFF"/>
                  </a:solidFill>
                </a:uFill>
                <a:latin typeface="Arial"/>
              </a:rPr>
              <a:t>why?</a:t>
            </a:r>
          </a:p>
          <a:p>
            <a:pPr marL="342720" indent="-341280">
              <a:buClr>
                <a:srgbClr val="000000"/>
              </a:buClr>
              <a:buSzPct val="45000"/>
              <a:buFont typeface="Wingdings" charset="2"/>
              <a:buChar char=""/>
            </a:pPr>
            <a:endParaRPr lang="en-US" sz="3600" b="0" strike="noStrike" spc="-1" dirty="0">
              <a:solidFill>
                <a:srgbClr val="000000"/>
              </a:solidFill>
              <a:uFill>
                <a:solidFill>
                  <a:srgbClr val="FFFFFF"/>
                </a:solidFill>
              </a:uFill>
              <a:latin typeface="Arial"/>
            </a:endParaRPr>
          </a:p>
          <a:p>
            <a:pPr marL="342720" indent="-341280">
              <a:buClr>
                <a:srgbClr val="000000"/>
              </a:buClr>
              <a:buSzPct val="45000"/>
              <a:buFont typeface="Wingdings" charset="2"/>
              <a:buChar char=""/>
            </a:pPr>
            <a:r>
              <a:rPr lang="en-US" sz="3600" b="0" strike="noStrike" spc="-1" dirty="0">
                <a:solidFill>
                  <a:srgbClr val="C00000"/>
                </a:solidFill>
                <a:uFill>
                  <a:solidFill>
                    <a:srgbClr val="FFFFFF"/>
                  </a:solidFill>
                </a:uFill>
                <a:latin typeface="Arial"/>
              </a:rPr>
              <a:t>Bioinformatics NGS terminology</a:t>
            </a:r>
          </a:p>
          <a:p>
            <a:pPr marL="342720" indent="-341280">
              <a:buClr>
                <a:srgbClr val="000000"/>
              </a:buClr>
              <a:buSzPct val="45000"/>
              <a:buFont typeface="Wingdings" charset="2"/>
              <a:buChar char=""/>
            </a:pPr>
            <a:endParaRPr lang="en-US" sz="3600" b="0" strike="noStrike" spc="-1" dirty="0">
              <a:solidFill>
                <a:srgbClr val="000000"/>
              </a:solidFill>
              <a:uFill>
                <a:solidFill>
                  <a:srgbClr val="FFFFFF"/>
                </a:solidFill>
              </a:uFill>
              <a:latin typeface="Arial"/>
            </a:endParaRPr>
          </a:p>
          <a:p>
            <a:pPr marL="342720" indent="-341280">
              <a:buClr>
                <a:srgbClr val="000000"/>
              </a:buClr>
              <a:buSzPct val="45000"/>
              <a:buFont typeface="Wingdings" charset="2"/>
              <a:buChar char=""/>
            </a:pPr>
            <a:r>
              <a:rPr lang="en-US" sz="3600" spc="-1" dirty="0" err="1" smtClean="0">
                <a:solidFill>
                  <a:srgbClr val="003366"/>
                </a:solidFill>
                <a:uFill>
                  <a:solidFill>
                    <a:srgbClr val="FFFFFF"/>
                  </a:solidFill>
                </a:uFill>
                <a:latin typeface="Arial"/>
              </a:rPr>
              <a:t>RNASeq</a:t>
            </a:r>
            <a:r>
              <a:rPr lang="en-US" sz="3600" spc="-1" dirty="0" smtClean="0">
                <a:solidFill>
                  <a:srgbClr val="003366"/>
                </a:solidFill>
                <a:uFill>
                  <a:solidFill>
                    <a:srgbClr val="FFFFFF"/>
                  </a:solidFill>
                </a:uFill>
                <a:latin typeface="Arial"/>
              </a:rPr>
              <a:t> </a:t>
            </a:r>
            <a:r>
              <a:rPr lang="en-US" sz="3600" b="0" strike="noStrike" spc="-1" dirty="0" smtClean="0">
                <a:solidFill>
                  <a:srgbClr val="003366"/>
                </a:solidFill>
                <a:uFill>
                  <a:solidFill>
                    <a:srgbClr val="FFFFFF"/>
                  </a:solidFill>
                </a:uFill>
                <a:latin typeface="Arial"/>
              </a:rPr>
              <a:t>bioinformatics pipeline</a:t>
            </a:r>
            <a:endParaRPr lang="en-US" sz="3600" b="0" strike="noStrike" spc="-1" dirty="0">
              <a:solidFill>
                <a:srgbClr val="000000"/>
              </a:solidFill>
              <a:uFill>
                <a:solidFill>
                  <a:srgbClr val="FFFFFF"/>
                </a:solidFill>
              </a:uFill>
              <a:latin typeface="Arial"/>
            </a:endParaRPr>
          </a:p>
          <a:p>
            <a:pPr marL="342720" indent="-341280">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a:p>
            <a:pPr marL="1440">
              <a:buClr>
                <a:srgbClr val="000000"/>
              </a:buClr>
              <a:buSzPct val="45000"/>
            </a:pPr>
            <a:endParaRPr lang="en-US" spc="-1" dirty="0">
              <a:solidFill>
                <a:srgbClr val="003366"/>
              </a:solidFill>
              <a:uFill>
                <a:solidFill>
                  <a:srgbClr val="FFFFFF"/>
                </a:solidFill>
              </a:uFill>
              <a:latin typeface="Arial"/>
            </a:endParaRPr>
          </a:p>
          <a:p>
            <a:pPr marL="342720" indent="-341280">
              <a:buClr>
                <a:srgbClr val="000000"/>
              </a:buClr>
              <a:buSzPct val="45000"/>
              <a:buFont typeface="Wingdings" charset="2"/>
              <a:buChar char=""/>
            </a:pPr>
            <a:endParaRPr lang="en-US" sz="1800" b="0" strike="noStrike" spc="-1" dirty="0">
              <a:solidFill>
                <a:srgbClr val="000000"/>
              </a:solidFill>
              <a:uFill>
                <a:solidFill>
                  <a:srgbClr val="FFFFFF"/>
                </a:solidFill>
              </a:uFill>
              <a:latin typeface="Arial"/>
            </a:endParaRPr>
          </a:p>
        </p:txBody>
      </p:sp>
      <p:sp>
        <p:nvSpPr>
          <p:cNvPr id="127" name="TextShape 2"/>
          <p:cNvSpPr txBox="1"/>
          <p:nvPr/>
        </p:nvSpPr>
        <p:spPr>
          <a:xfrm>
            <a:off x="25560" y="-46080"/>
            <a:ext cx="9118080" cy="617040"/>
          </a:xfrm>
          <a:prstGeom prst="rect">
            <a:avLst/>
          </a:prstGeom>
          <a:noFill/>
          <a:ln>
            <a:noFill/>
          </a:ln>
        </p:spPr>
        <p:txBody>
          <a:bodyPr anchor="ctr"/>
          <a:lstStyle/>
          <a:p>
            <a:pPr algn="ctr">
              <a:lnSpc>
                <a:spcPct val="100000"/>
              </a:lnSpc>
            </a:pPr>
            <a:r>
              <a:rPr lang="en-US" sz="4000" b="0" strike="noStrike" spc="-97">
                <a:solidFill>
                  <a:srgbClr val="0082B9"/>
                </a:solidFill>
                <a:uFill>
                  <a:solidFill>
                    <a:srgbClr val="FFFFFF"/>
                  </a:solidFill>
                </a:uFill>
                <a:latin typeface="Arial"/>
              </a:rPr>
              <a:t>Overview</a:t>
            </a:r>
            <a:endParaRPr lang="en-US" sz="1800" b="0" strike="noStrike" spc="-1">
              <a:solidFill>
                <a:srgbClr val="292934"/>
              </a:solidFill>
              <a:uFill>
                <a:solidFill>
                  <a:srgbClr val="FFFFFF"/>
                </a:solidFill>
              </a:uFill>
              <a:latin typeface="Arial"/>
            </a:endParaRPr>
          </a:p>
        </p:txBody>
      </p:sp>
    </p:spTree>
    <p:extLst>
      <p:ext uri="{BB962C8B-B14F-4D97-AF65-F5344CB8AC3E}">
        <p14:creationId xmlns:p14="http://schemas.microsoft.com/office/powerpoint/2010/main" val="26300183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14066</TotalTime>
  <Words>1415</Words>
  <Application>Microsoft Office PowerPoint</Application>
  <PresentationFormat>On-screen Show (4:3)</PresentationFormat>
  <Paragraphs>487</Paragraphs>
  <Slides>59</Slides>
  <Notes>21</Notes>
  <HiddenSlides>1</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0</vt:i4>
      </vt:variant>
      <vt:variant>
        <vt:lpstr>Slide Titles</vt:lpstr>
      </vt:variant>
      <vt:variant>
        <vt:i4>59</vt:i4>
      </vt:variant>
    </vt:vector>
  </HeadingPairs>
  <TitlesOfParts>
    <vt:vector size="71" baseType="lpstr">
      <vt:lpstr>Arial</vt:lpstr>
      <vt:lpstr>DejaVu Sans</vt:lpstr>
      <vt:lpstr>Droid Sans Fallback</vt:lpstr>
      <vt:lpstr>FreeSans</vt:lpstr>
      <vt:lpstr>Liberation Sans</vt:lpstr>
      <vt:lpstr>Noto Sans CJK SC Regular</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Bioinformatics is Interesting  (and a valuable skill)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RNA-Seq</vt:lpstr>
      <vt:lpstr>PowerPoint Presentation</vt:lpstr>
      <vt:lpstr>From Raw Reads to Alignment</vt:lpstr>
      <vt:lpstr>PowerPoint Presentation</vt:lpstr>
      <vt:lpstr>Splice-Aware Alignment</vt:lpstr>
      <vt:lpstr>GTF Files: Gene Transfer Format</vt:lpstr>
      <vt:lpstr>RNA-Seq BAM/SAM</vt:lpstr>
      <vt:lpstr>RNA-Seq BAM/SAM</vt:lpstr>
      <vt:lpstr>PowerPoint Presentation</vt:lpstr>
      <vt:lpstr>PowerPoint Presentation</vt:lpstr>
      <vt:lpstr>PowerPoint Presentation</vt:lpstr>
      <vt:lpstr>PowerPoint Presentation</vt:lpstr>
      <vt:lpstr>PowerPoint Presentation</vt:lpstr>
      <vt:lpstr>Differential Expression</vt:lpstr>
      <vt:lpstr>PowerPoint Presentation</vt:lpstr>
      <vt:lpstr>DESeq or edgeR?</vt:lpstr>
      <vt:lpstr>DE Report: Used Reads</vt:lpstr>
      <vt:lpstr>DE Report: Used Reads</vt:lpstr>
      <vt:lpstr>DE Report: Used Reads</vt:lpstr>
      <vt:lpstr>Differential Expression Table (DeSeq)</vt:lpstr>
      <vt:lpstr>RNASeq is more than DE only</vt:lpstr>
      <vt:lpstr>PowerPoint Presentation</vt:lpstr>
    </vt:vector>
  </TitlesOfParts>
  <Company>UZL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Bionformatics</dc:title>
  <dc:subject/>
  <dc:creator>Alvaro Cortes</dc:creator>
  <dc:description/>
  <cp:lastModifiedBy>Alvaro Cortes Calabuig</cp:lastModifiedBy>
  <cp:revision>261</cp:revision>
  <dcterms:created xsi:type="dcterms:W3CDTF">2013-09-11T14:58:58Z</dcterms:created>
  <dcterms:modified xsi:type="dcterms:W3CDTF">2020-10-02T09:16:22Z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UZL</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Diavoorstelling (4:3)</vt:lpwstr>
  </property>
  <property fmtid="{D5CDD505-2E9C-101B-9397-08002B2CF9AE}" pid="10" name="ScaleCrop">
    <vt:bool>false</vt:bool>
  </property>
  <property fmtid="{D5CDD505-2E9C-101B-9397-08002B2CF9AE}" pid="11" name="ShareDoc">
    <vt:bool>false</vt:bool>
  </property>
  <property fmtid="{D5CDD505-2E9C-101B-9397-08002B2CF9AE}" pid="12" name="Slides">
    <vt:i4>9</vt:i4>
  </property>
</Properties>
</file>